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i2quDOJBhwaOAG6sDQPLQ3F79JJ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
        <p:cNvGrpSpPr/>
        <p:nvPr/>
      </p:nvGrpSpPr>
      <p:grpSpPr>
        <a:xfrm>
          <a:off x="0" y="0"/>
          <a:ext cx="0" cy="0"/>
          <a:chOff x="0" y="0"/>
          <a:chExt cx="0" cy="0"/>
        </a:xfrm>
      </p:grpSpPr>
      <p:sp>
        <p:nvSpPr>
          <p:cNvPr id="14" name="Google Shape;1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6" name="Google Shape;16;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7" name="Google Shape;1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 name="Google Shape;2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1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s://www.altalex.com/documents/news/2013/12/19/diritti-e-doveri-dei-cittadini-rapporti-economic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6AA84F"/>
            </a:gs>
            <a:gs pos="55000">
              <a:schemeClr val="lt1"/>
            </a:gs>
            <a:gs pos="100000">
              <a:srgbClr val="FF0000"/>
            </a:gs>
          </a:gsLst>
          <a:lin ang="0" scaled="0"/>
        </a:gradFill>
        <a:effectLst/>
      </p:bgPr>
    </p:bg>
    <p:spTree>
      <p:nvGrpSpPr>
        <p:cNvPr id="1" name="Shape 53"/>
        <p:cNvGrpSpPr/>
        <p:nvPr/>
      </p:nvGrpSpPr>
      <p:grpSpPr>
        <a:xfrm>
          <a:off x="0" y="0"/>
          <a:ext cx="0" cy="0"/>
          <a:chOff x="0" y="0"/>
          <a:chExt cx="0" cy="0"/>
        </a:xfrm>
      </p:grpSpPr>
      <p:sp>
        <p:nvSpPr>
          <p:cNvPr id="54" name="Google Shape;54;p1"/>
          <p:cNvSpPr txBox="1">
            <a:spLocks noGrp="1"/>
          </p:cNvSpPr>
          <p:nvPr>
            <p:ph type="subTitle" idx="1"/>
          </p:nvPr>
        </p:nvSpPr>
        <p:spPr>
          <a:xfrm>
            <a:off x="6972300" y="1985950"/>
            <a:ext cx="1445400" cy="459300"/>
          </a:xfrm>
          <a:prstGeom prst="rect">
            <a:avLst/>
          </a:prstGeom>
          <a:noFill/>
          <a:ln>
            <a:noFill/>
          </a:ln>
        </p:spPr>
        <p:txBody>
          <a:bodyPr spcFirstLastPara="1" wrap="square" lIns="91425" tIns="91425" rIns="91425" bIns="91425" anchor="t" anchorCtr="0">
            <a:normAutofit fontScale="77500" lnSpcReduction="20000"/>
          </a:bodyPr>
          <a:lstStyle/>
          <a:p>
            <a:pPr marL="0" lvl="0" indent="0" algn="ctr" rtl="0">
              <a:lnSpc>
                <a:spcPct val="100000"/>
              </a:lnSpc>
              <a:spcBef>
                <a:spcPts val="0"/>
              </a:spcBef>
              <a:spcAft>
                <a:spcPts val="0"/>
              </a:spcAft>
              <a:buSzPct val="129032"/>
              <a:buNone/>
            </a:pPr>
            <a:r>
              <a:rPr lang="it"/>
              <a:t>                                                                                                                                   </a:t>
            </a:r>
            <a:endParaRPr/>
          </a:p>
        </p:txBody>
      </p:sp>
      <p:pic>
        <p:nvPicPr>
          <p:cNvPr id="55" name="Google Shape;55;p1"/>
          <p:cNvPicPr preferRelativeResize="0"/>
          <p:nvPr/>
        </p:nvPicPr>
        <p:blipFill rotWithShape="1">
          <a:blip r:embed="rId3">
            <a:alphaModFix/>
          </a:blip>
          <a:srcRect/>
          <a:stretch/>
        </p:blipFill>
        <p:spPr>
          <a:xfrm>
            <a:off x="3" y="110000"/>
            <a:ext cx="1968347" cy="677100"/>
          </a:xfrm>
          <a:prstGeom prst="rect">
            <a:avLst/>
          </a:prstGeom>
          <a:noFill/>
          <a:ln w="38100" cap="flat" cmpd="sng">
            <a:solidFill>
              <a:srgbClr val="000000"/>
            </a:solidFill>
            <a:prstDash val="solid"/>
            <a:round/>
            <a:headEnd type="none" w="sm" len="sm"/>
            <a:tailEnd type="none" w="sm" len="sm"/>
          </a:ln>
        </p:spPr>
      </p:pic>
      <p:sp>
        <p:nvSpPr>
          <p:cNvPr id="56" name="Google Shape;56;p1"/>
          <p:cNvSpPr txBox="1"/>
          <p:nvPr/>
        </p:nvSpPr>
        <p:spPr>
          <a:xfrm>
            <a:off x="7837800" y="4466400"/>
            <a:ext cx="13062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it" sz="1600" b="0" i="1" u="none" strike="noStrike" cap="none">
                <a:solidFill>
                  <a:srgbClr val="000000"/>
                </a:solidFill>
                <a:latin typeface="Lato"/>
                <a:ea typeface="Lato"/>
                <a:cs typeface="Lato"/>
                <a:sym typeface="Lato"/>
              </a:rPr>
              <a:t> Classe 1^G          </a:t>
            </a:r>
            <a:endParaRPr sz="1600" b="0" i="1"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r>
              <a:rPr lang="it" sz="1600" b="0" i="1" u="none" strike="noStrike" cap="none">
                <a:solidFill>
                  <a:srgbClr val="000000"/>
                </a:solidFill>
                <a:latin typeface="Lato"/>
                <a:ea typeface="Lato"/>
                <a:cs typeface="Lato"/>
                <a:sym typeface="Lato"/>
              </a:rPr>
              <a:t>22/23</a:t>
            </a:r>
            <a:endParaRPr sz="1600" b="0" i="1" u="none" strike="noStrike" cap="none">
              <a:solidFill>
                <a:srgbClr val="000000"/>
              </a:solidFill>
              <a:latin typeface="Lato"/>
              <a:ea typeface="Lato"/>
              <a:cs typeface="Lato"/>
              <a:sym typeface="Lato"/>
            </a:endParaRPr>
          </a:p>
        </p:txBody>
      </p:sp>
      <p:sp>
        <p:nvSpPr>
          <p:cNvPr id="57" name="Google Shape;57;p1"/>
          <p:cNvSpPr txBox="1"/>
          <p:nvPr/>
        </p:nvSpPr>
        <p:spPr>
          <a:xfrm>
            <a:off x="2290138" y="125300"/>
            <a:ext cx="5235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it" sz="3000" b="1" i="0" u="none" strike="noStrike" cap="none">
                <a:solidFill>
                  <a:srgbClr val="000000"/>
                </a:solidFill>
                <a:latin typeface="Lato"/>
                <a:ea typeface="Lato"/>
                <a:cs typeface="Lato"/>
                <a:sym typeface="Lato"/>
              </a:rPr>
              <a:t>   La Costituzione e</a:t>
            </a:r>
            <a:endParaRPr sz="3000" b="1" i="0" u="none" strike="noStrike" cap="none">
              <a:solidFill>
                <a:srgbClr val="000000"/>
              </a:solidFill>
              <a:latin typeface="Lato"/>
              <a:ea typeface="Lato"/>
              <a:cs typeface="Lato"/>
              <a:sym typeface="Lato"/>
            </a:endParaRPr>
          </a:p>
        </p:txBody>
      </p:sp>
      <p:pic>
        <p:nvPicPr>
          <p:cNvPr id="58" name="Google Shape;58;p1"/>
          <p:cNvPicPr preferRelativeResize="0"/>
          <p:nvPr/>
        </p:nvPicPr>
        <p:blipFill rotWithShape="1">
          <a:blip r:embed="rId4">
            <a:alphaModFix/>
          </a:blip>
          <a:srcRect/>
          <a:stretch/>
        </p:blipFill>
        <p:spPr>
          <a:xfrm>
            <a:off x="643950" y="843250"/>
            <a:ext cx="7856100" cy="4021500"/>
          </a:xfrm>
          <a:prstGeom prst="horizontalScroll">
            <a:avLst>
              <a:gd name="adj" fmla="val 12500"/>
            </a:avLst>
          </a:prstGeom>
          <a:noFill/>
          <a:ln w="19050" cap="flat" cmpd="sng">
            <a:solidFill>
              <a:srgbClr val="274E13"/>
            </a:solidFill>
            <a:prstDash val="solid"/>
            <a:round/>
            <a:headEnd type="none" w="sm" len="sm"/>
            <a:tailEnd type="none" w="sm" len="sm"/>
          </a:ln>
        </p:spPr>
      </p:pic>
      <p:sp>
        <p:nvSpPr>
          <p:cNvPr id="59" name="Google Shape;59;p1"/>
          <p:cNvSpPr/>
          <p:nvPr/>
        </p:nvSpPr>
        <p:spPr>
          <a:xfrm>
            <a:off x="5602113" y="186662"/>
            <a:ext cx="2052165"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3000" b="1" i="0" u="none" strike="noStrike" cap="none">
                <a:solidFill>
                  <a:srgbClr val="000000"/>
                </a:solidFill>
                <a:latin typeface="Lato"/>
                <a:ea typeface="Lato"/>
                <a:cs typeface="Lato"/>
                <a:sym typeface="Lato"/>
              </a:rPr>
              <a:t>l’ambiente</a:t>
            </a:r>
            <a:endParaRPr sz="3000" b="1" i="0" u="none" strike="noStrike" cap="none">
              <a:solidFill>
                <a:srgbClr val="000000"/>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14:dur="11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86D768"/>
            </a:gs>
          </a:gsLst>
          <a:lin ang="5400700" scaled="0"/>
        </a:gradFill>
        <a:effectLst/>
      </p:bgPr>
    </p:bg>
    <p:spTree>
      <p:nvGrpSpPr>
        <p:cNvPr id="1" name="Shape 182"/>
        <p:cNvGrpSpPr/>
        <p:nvPr/>
      </p:nvGrpSpPr>
      <p:grpSpPr>
        <a:xfrm>
          <a:off x="0" y="0"/>
          <a:ext cx="0" cy="0"/>
          <a:chOff x="0" y="0"/>
          <a:chExt cx="0" cy="0"/>
        </a:xfrm>
      </p:grpSpPr>
      <p:pic>
        <p:nvPicPr>
          <p:cNvPr id="183" name="Google Shape;183;p10"/>
          <p:cNvPicPr preferRelativeResize="0"/>
          <p:nvPr/>
        </p:nvPicPr>
        <p:blipFill rotWithShape="1">
          <a:blip r:embed="rId3">
            <a:alphaModFix/>
          </a:blip>
          <a:srcRect/>
          <a:stretch/>
        </p:blipFill>
        <p:spPr>
          <a:xfrm>
            <a:off x="144650" y="129425"/>
            <a:ext cx="1815125" cy="673400"/>
          </a:xfrm>
          <a:prstGeom prst="rect">
            <a:avLst/>
          </a:prstGeom>
          <a:noFill/>
          <a:ln w="38100" cap="flat" cmpd="sng">
            <a:solidFill>
              <a:srgbClr val="000000"/>
            </a:solidFill>
            <a:prstDash val="solid"/>
            <a:round/>
            <a:headEnd type="none" w="sm" len="sm"/>
            <a:tailEnd type="none" w="sm" len="sm"/>
          </a:ln>
        </p:spPr>
      </p:pic>
      <p:sp>
        <p:nvSpPr>
          <p:cNvPr id="184" name="Google Shape;184;p10"/>
          <p:cNvSpPr txBox="1"/>
          <p:nvPr/>
        </p:nvSpPr>
        <p:spPr>
          <a:xfrm>
            <a:off x="8082600" y="4527900"/>
            <a:ext cx="1061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Lato"/>
                <a:ea typeface="Lato"/>
                <a:cs typeface="Lato"/>
                <a:sym typeface="Lato"/>
              </a:rPr>
              <a:t>Classe 1^G 22/23</a:t>
            </a:r>
            <a:endParaRPr sz="1400" b="0" i="0" u="none" strike="noStrike" cap="none">
              <a:solidFill>
                <a:srgbClr val="000000"/>
              </a:solidFill>
              <a:latin typeface="Arial"/>
              <a:ea typeface="Arial"/>
              <a:cs typeface="Arial"/>
              <a:sym typeface="Arial"/>
            </a:endParaRPr>
          </a:p>
        </p:txBody>
      </p:sp>
      <p:sp>
        <p:nvSpPr>
          <p:cNvPr id="185" name="Google Shape;185;p10"/>
          <p:cNvSpPr txBox="1"/>
          <p:nvPr/>
        </p:nvSpPr>
        <p:spPr>
          <a:xfrm>
            <a:off x="991975" y="5143500"/>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86" name="Google Shape;186;p10"/>
          <p:cNvSpPr txBox="1"/>
          <p:nvPr/>
        </p:nvSpPr>
        <p:spPr>
          <a:xfrm>
            <a:off x="1257900" y="162075"/>
            <a:ext cx="5073300" cy="6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50"/>
              <a:buFont typeface="Arial"/>
              <a:buNone/>
            </a:pPr>
            <a:r>
              <a:rPr lang="it" sz="1850" b="1" i="0" u="none" strike="noStrike" cap="none">
                <a:solidFill>
                  <a:srgbClr val="0C0C0F"/>
                </a:solidFill>
                <a:latin typeface="Lato"/>
                <a:ea typeface="Lato"/>
                <a:cs typeface="Lato"/>
                <a:sym typeface="Lato"/>
              </a:rPr>
              <a:t>COSA PREVEDE L'ARTICOLO</a:t>
            </a:r>
            <a:endParaRPr sz="1850" b="1" i="0" u="none" strike="noStrike" cap="none">
              <a:solidFill>
                <a:srgbClr val="0C0C0F"/>
              </a:solidFill>
              <a:latin typeface="Lato"/>
              <a:ea typeface="Lato"/>
              <a:cs typeface="Lato"/>
              <a:sym typeface="Lato"/>
            </a:endParaRPr>
          </a:p>
          <a:p>
            <a:pPr marL="0" marR="0" lvl="0" indent="0" algn="ctr" rtl="0">
              <a:lnSpc>
                <a:spcPct val="100000"/>
              </a:lnSpc>
              <a:spcBef>
                <a:spcPts val="0"/>
              </a:spcBef>
              <a:spcAft>
                <a:spcPts val="0"/>
              </a:spcAft>
              <a:buClr>
                <a:schemeClr val="dk1"/>
              </a:buClr>
              <a:buSzPts val="1100"/>
              <a:buFont typeface="Arial"/>
              <a:buNone/>
            </a:pPr>
            <a:endParaRPr sz="1000" b="0" i="0" u="none" strike="noStrike" cap="none">
              <a:solidFill>
                <a:srgbClr val="000000"/>
              </a:solidFill>
              <a:latin typeface="Lato"/>
              <a:ea typeface="Lato"/>
              <a:cs typeface="Lato"/>
              <a:sym typeface="Lato"/>
            </a:endParaRPr>
          </a:p>
        </p:txBody>
      </p:sp>
      <p:sp>
        <p:nvSpPr>
          <p:cNvPr id="187" name="Google Shape;187;p10"/>
          <p:cNvSpPr txBox="1"/>
          <p:nvPr/>
        </p:nvSpPr>
        <p:spPr>
          <a:xfrm>
            <a:off x="144650" y="1124325"/>
            <a:ext cx="5073300" cy="2978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50"/>
              <a:buFont typeface="Arial"/>
              <a:buNone/>
            </a:pPr>
            <a:endParaRPr sz="1650" b="0" i="0" u="none" strike="noStrike" cap="none">
              <a:solidFill>
                <a:srgbClr val="0C0C0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50"/>
              <a:buFont typeface="Arial"/>
              <a:buNone/>
            </a:pPr>
            <a:r>
              <a:rPr lang="it" sz="1650" b="0" i="0" u="none" strike="noStrike" cap="none">
                <a:solidFill>
                  <a:srgbClr val="0C0C0F"/>
                </a:solidFill>
                <a:latin typeface="Lato"/>
                <a:ea typeface="Lato"/>
                <a:cs typeface="Lato"/>
                <a:sym typeface="Lato"/>
              </a:rPr>
              <a:t>Con la riforma, “la tutela dell'ambiente, della biodiversità e degli ecosistemi, anche nell'interesse delle future generazioni” viene inserita tra i principi fondamentali dalla Carta costituzionale. Inoltre, si rinvia al legislatore per stabilire i modi e le forme di tutela degli animali. Infine, in materia di iniziativa economica privata, la norma esistente (</a:t>
            </a:r>
            <a:r>
              <a:rPr lang="it" sz="1650" b="0" i="0" u="none" strike="noStrike" cap="none">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art. 41 Cost.</a:t>
            </a:r>
            <a:r>
              <a:rPr lang="it" sz="1650" b="0" i="0" u="none" strike="noStrike" cap="none">
                <a:solidFill>
                  <a:srgbClr val="0C0C0F"/>
                </a:solidFill>
                <a:latin typeface="Lato"/>
                <a:ea typeface="Lato"/>
                <a:cs typeface="Lato"/>
                <a:sym typeface="Lato"/>
              </a:rPr>
              <a:t>) viene integrata prevedendo che tale attività non possa svolgersi in modo da recare danno alla salute e all'ambiente.</a:t>
            </a:r>
            <a:endParaRPr sz="1700" b="0" i="0" u="none" strike="noStrike" cap="none">
              <a:solidFill>
                <a:srgbClr val="000000"/>
              </a:solidFill>
              <a:latin typeface="Arial"/>
              <a:ea typeface="Arial"/>
              <a:cs typeface="Arial"/>
              <a:sym typeface="Arial"/>
            </a:endParaRPr>
          </a:p>
        </p:txBody>
      </p:sp>
      <p:pic>
        <p:nvPicPr>
          <p:cNvPr id="188" name="Google Shape;188;p10"/>
          <p:cNvPicPr preferRelativeResize="0"/>
          <p:nvPr/>
        </p:nvPicPr>
        <p:blipFill rotWithShape="1">
          <a:blip r:embed="rId5">
            <a:alphaModFix/>
          </a:blip>
          <a:srcRect/>
          <a:stretch/>
        </p:blipFill>
        <p:spPr>
          <a:xfrm>
            <a:off x="5433950" y="872250"/>
            <a:ext cx="3477900" cy="3477900"/>
          </a:xfrm>
          <a:prstGeom prst="rect">
            <a:avLst/>
          </a:prstGeom>
          <a:noFill/>
          <a:ln w="19050" cap="flat" cmpd="sng">
            <a:solidFill>
              <a:srgbClr val="6AA84F"/>
            </a:solidFill>
            <a:prstDash val="solid"/>
            <a:round/>
            <a:headEnd type="none" w="sm" len="sm"/>
            <a:tailEnd type="none" w="sm" len="sm"/>
          </a:ln>
          <a:effectLst>
            <a:outerShdw blurRad="57150" dist="238125" dir="5400000" algn="bl" rotWithShape="0">
              <a:srgbClr val="000000">
                <a:alpha val="49803"/>
              </a:srgbClr>
            </a:outerShdw>
          </a:effectLst>
        </p:spPr>
      </p:pic>
      <p:sp>
        <p:nvSpPr>
          <p:cNvPr id="189" name="Google Shape;189;p10"/>
          <p:cNvSpPr txBox="1"/>
          <p:nvPr/>
        </p:nvSpPr>
        <p:spPr>
          <a:xfrm>
            <a:off x="144650" y="4714700"/>
            <a:ext cx="4041600" cy="3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t" sz="1050" b="0" i="0" u="none" strike="noStrike" cap="none">
                <a:solidFill>
                  <a:srgbClr val="0C0C0F"/>
                </a:solidFill>
                <a:latin typeface="Lato"/>
                <a:ea typeface="Lato"/>
                <a:cs typeface="Lato"/>
                <a:sym typeface="Lato"/>
              </a:rPr>
              <a:t>(INFORMAZIONI RICAVATE DAL SITO “La Costituzione italiana”)</a:t>
            </a:r>
            <a:r>
              <a:rPr lang="it" sz="1250" b="0" i="0" u="none" strike="noStrike" cap="none">
                <a:solidFill>
                  <a:srgbClr val="0C0C0F"/>
                </a:solidFill>
                <a:latin typeface="Lato"/>
                <a:ea typeface="Lato"/>
                <a:cs typeface="Lato"/>
                <a:sym typeface="Lato"/>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F6B26B"/>
            </a:gs>
          </a:gsLst>
          <a:lin ang="5400700" scaled="0"/>
        </a:gradFill>
        <a:effectLst/>
      </p:bgPr>
    </p:bg>
    <p:spTree>
      <p:nvGrpSpPr>
        <p:cNvPr id="1" name="Shape 193"/>
        <p:cNvGrpSpPr/>
        <p:nvPr/>
      </p:nvGrpSpPr>
      <p:grpSpPr>
        <a:xfrm>
          <a:off x="0" y="0"/>
          <a:ext cx="0" cy="0"/>
          <a:chOff x="0" y="0"/>
          <a:chExt cx="0" cy="0"/>
        </a:xfrm>
      </p:grpSpPr>
      <p:pic>
        <p:nvPicPr>
          <p:cNvPr id="194" name="Google Shape;194;p11"/>
          <p:cNvPicPr preferRelativeResize="0"/>
          <p:nvPr/>
        </p:nvPicPr>
        <p:blipFill rotWithShape="1">
          <a:blip r:embed="rId3">
            <a:alphaModFix/>
          </a:blip>
          <a:srcRect/>
          <a:stretch/>
        </p:blipFill>
        <p:spPr>
          <a:xfrm>
            <a:off x="144650" y="129425"/>
            <a:ext cx="1815125" cy="673400"/>
          </a:xfrm>
          <a:prstGeom prst="rect">
            <a:avLst/>
          </a:prstGeom>
          <a:noFill/>
          <a:ln w="38100" cap="flat" cmpd="sng">
            <a:solidFill>
              <a:srgbClr val="000000"/>
            </a:solidFill>
            <a:prstDash val="solid"/>
            <a:round/>
            <a:headEnd type="none" w="sm" len="sm"/>
            <a:tailEnd type="none" w="sm" len="sm"/>
          </a:ln>
        </p:spPr>
      </p:pic>
      <p:sp>
        <p:nvSpPr>
          <p:cNvPr id="195" name="Google Shape;195;p11"/>
          <p:cNvSpPr txBox="1"/>
          <p:nvPr/>
        </p:nvSpPr>
        <p:spPr>
          <a:xfrm>
            <a:off x="8082600" y="4527900"/>
            <a:ext cx="1061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Lato"/>
                <a:ea typeface="Lato"/>
                <a:cs typeface="Lato"/>
                <a:sym typeface="Lato"/>
              </a:rPr>
              <a:t>Classe 1^G 22/23</a:t>
            </a:r>
            <a:endParaRPr sz="1400" b="0" i="0" u="none" strike="noStrike" cap="none">
              <a:solidFill>
                <a:srgbClr val="000000"/>
              </a:solidFill>
              <a:latin typeface="Arial"/>
              <a:ea typeface="Arial"/>
              <a:cs typeface="Arial"/>
              <a:sym typeface="Arial"/>
            </a:endParaRPr>
          </a:p>
        </p:txBody>
      </p:sp>
      <p:sp>
        <p:nvSpPr>
          <p:cNvPr id="196" name="Google Shape;196;p11"/>
          <p:cNvSpPr txBox="1"/>
          <p:nvPr/>
        </p:nvSpPr>
        <p:spPr>
          <a:xfrm>
            <a:off x="991975" y="5143500"/>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97" name="Google Shape;197;p11"/>
          <p:cNvSpPr txBox="1"/>
          <p:nvPr/>
        </p:nvSpPr>
        <p:spPr>
          <a:xfrm>
            <a:off x="3665750" y="230650"/>
            <a:ext cx="43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98" name="Google Shape;198;p11"/>
          <p:cNvSpPr txBox="1"/>
          <p:nvPr/>
        </p:nvSpPr>
        <p:spPr>
          <a:xfrm>
            <a:off x="103825" y="1039050"/>
            <a:ext cx="4653900" cy="3663600"/>
          </a:xfrm>
          <a:prstGeom prst="rect">
            <a:avLst/>
          </a:prstGeom>
          <a:noFill/>
          <a:ln w="38100" cap="flat" cmpd="sng">
            <a:solidFill>
              <a:srgbClr val="FF9900"/>
            </a:solidFill>
            <a:prstDash val="dot"/>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t" sz="1400" b="0" i="0" u="none" strike="noStrike" cap="none">
                <a:solidFill>
                  <a:schemeClr val="dk1"/>
                </a:solidFill>
                <a:latin typeface="Arial"/>
                <a:ea typeface="Arial"/>
                <a:cs typeface="Arial"/>
                <a:sym typeface="Arial"/>
              </a:rPr>
              <a:t>- L’Italia ha attuato differenti misure per promuovere lo sviluppo sostenibile, questi sforzi hanno permesso di raggiungere i primi risultati già nel 2019.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it" sz="1400" b="0" i="0" u="none" strike="noStrike" cap="none">
                <a:solidFill>
                  <a:schemeClr val="dk1"/>
                </a:solidFill>
                <a:latin typeface="Arial"/>
                <a:ea typeface="Arial"/>
                <a:cs typeface="Arial"/>
                <a:sym typeface="Arial"/>
              </a:rPr>
              <a:t>- La città italiana più sostenibile del 2022 è Bolzano.</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it" sz="1400" b="0" i="0" u="none" strike="noStrike" cap="none">
                <a:solidFill>
                  <a:schemeClr val="dk1"/>
                </a:solidFill>
                <a:latin typeface="Arial"/>
                <a:ea typeface="Arial"/>
                <a:cs typeface="Arial"/>
                <a:sym typeface="Arial"/>
              </a:rPr>
              <a:t>- L’Italia è avanti nelle considerazioni di natura ambientale nel bilancio e nel perseguimento degli obiettivi di sostenibilità ambientale.</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it" sz="1400" b="0" i="0" u="none" strike="noStrike" cap="none">
                <a:solidFill>
                  <a:schemeClr val="dk1"/>
                </a:solidFill>
                <a:latin typeface="Arial"/>
                <a:ea typeface="Arial"/>
                <a:cs typeface="Arial"/>
                <a:sym typeface="Arial"/>
              </a:rPr>
              <a:t>- L’Italia si colloca sopra la media dei Paesi UE riguardo all'obiettivo 12 sulla produttività delle risorse e per gli investimenti nell’economia circolare.</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it" sz="1400" b="0" i="0" u="none" strike="noStrike" cap="none">
                <a:solidFill>
                  <a:schemeClr val="dk1"/>
                </a:solidFill>
                <a:latin typeface="Arial"/>
                <a:ea typeface="Arial"/>
                <a:cs typeface="Arial"/>
                <a:sym typeface="Arial"/>
              </a:rPr>
              <a:t>- L’Italia, in merito alle transizioni verdi, oltre ad aver raggiunto dei buoni obiettivi di sostenibilità, sta anche predisponendo azioni che favoriscono ulteriormente le imprese negli investimenti ecosostenibili.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9" name="Google Shape;199;p11"/>
          <p:cNvSpPr txBox="1"/>
          <p:nvPr/>
        </p:nvSpPr>
        <p:spPr>
          <a:xfrm>
            <a:off x="2573775" y="129425"/>
            <a:ext cx="58782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it" sz="2500" b="1" i="0" u="none" strike="noStrike" cap="none">
                <a:solidFill>
                  <a:srgbClr val="000000"/>
                </a:solidFill>
                <a:latin typeface="Arial"/>
                <a:ea typeface="Arial"/>
                <a:cs typeface="Arial"/>
                <a:sym typeface="Arial"/>
              </a:rPr>
              <a:t>Lo sviluppo sostenibile in Italia</a:t>
            </a:r>
            <a:endParaRPr sz="2500" b="1" i="0" u="none" strike="noStrike" cap="none">
              <a:solidFill>
                <a:srgbClr val="000000"/>
              </a:solidFill>
              <a:latin typeface="Arial"/>
              <a:ea typeface="Arial"/>
              <a:cs typeface="Arial"/>
              <a:sym typeface="Arial"/>
            </a:endParaRPr>
          </a:p>
        </p:txBody>
      </p:sp>
      <p:pic>
        <p:nvPicPr>
          <p:cNvPr id="200" name="Google Shape;200;p11"/>
          <p:cNvPicPr preferRelativeResize="0"/>
          <p:nvPr/>
        </p:nvPicPr>
        <p:blipFill rotWithShape="1">
          <a:blip r:embed="rId4">
            <a:alphaModFix/>
          </a:blip>
          <a:srcRect/>
          <a:stretch/>
        </p:blipFill>
        <p:spPr>
          <a:xfrm>
            <a:off x="5562575" y="925300"/>
            <a:ext cx="3020074" cy="3672208"/>
          </a:xfrm>
          <a:prstGeom prst="rect">
            <a:avLst/>
          </a:prstGeom>
          <a:noFill/>
          <a:ln w="38100" cap="flat" cmpd="sng">
            <a:solidFill>
              <a:srgbClr val="FF9900"/>
            </a:solidFill>
            <a:prstDash val="solid"/>
            <a:round/>
            <a:headEnd type="none" w="sm" len="sm"/>
            <a:tailEnd type="none" w="sm" len="sm"/>
          </a:ln>
        </p:spPr>
      </p:pic>
      <p:sp>
        <p:nvSpPr>
          <p:cNvPr id="201" name="Google Shape;201;p11"/>
          <p:cNvSpPr/>
          <p:nvPr/>
        </p:nvSpPr>
        <p:spPr>
          <a:xfrm>
            <a:off x="2441125" y="129425"/>
            <a:ext cx="5225148" cy="569376"/>
          </a:xfrm>
          <a:prstGeom prst="flowChartTerminator">
            <a:avLst/>
          </a:prstGeom>
          <a:noFill/>
          <a:ln w="2857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8E7CC3"/>
            </a:gs>
          </a:gsLst>
          <a:lin ang="5400700" scaled="0"/>
        </a:gradFill>
        <a:effectLst/>
      </p:bgPr>
    </p:bg>
    <p:spTree>
      <p:nvGrpSpPr>
        <p:cNvPr id="1" name="Shape 205"/>
        <p:cNvGrpSpPr/>
        <p:nvPr/>
      </p:nvGrpSpPr>
      <p:grpSpPr>
        <a:xfrm>
          <a:off x="0" y="0"/>
          <a:ext cx="0" cy="0"/>
          <a:chOff x="0" y="0"/>
          <a:chExt cx="0" cy="0"/>
        </a:xfrm>
      </p:grpSpPr>
      <p:pic>
        <p:nvPicPr>
          <p:cNvPr id="206" name="Google Shape;206;p12"/>
          <p:cNvPicPr preferRelativeResize="0"/>
          <p:nvPr/>
        </p:nvPicPr>
        <p:blipFill rotWithShape="1">
          <a:blip r:embed="rId3">
            <a:alphaModFix/>
          </a:blip>
          <a:srcRect/>
          <a:stretch/>
        </p:blipFill>
        <p:spPr>
          <a:xfrm>
            <a:off x="144650" y="129425"/>
            <a:ext cx="1815125" cy="673400"/>
          </a:xfrm>
          <a:prstGeom prst="rect">
            <a:avLst/>
          </a:prstGeom>
          <a:noFill/>
          <a:ln w="38100" cap="flat" cmpd="sng">
            <a:solidFill>
              <a:srgbClr val="000000"/>
            </a:solidFill>
            <a:prstDash val="solid"/>
            <a:round/>
            <a:headEnd type="none" w="sm" len="sm"/>
            <a:tailEnd type="none" w="sm" len="sm"/>
          </a:ln>
        </p:spPr>
      </p:pic>
      <p:sp>
        <p:nvSpPr>
          <p:cNvPr id="207" name="Google Shape;207;p12"/>
          <p:cNvSpPr txBox="1"/>
          <p:nvPr/>
        </p:nvSpPr>
        <p:spPr>
          <a:xfrm>
            <a:off x="8082600" y="4527900"/>
            <a:ext cx="1061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Lato"/>
                <a:ea typeface="Lato"/>
                <a:cs typeface="Lato"/>
                <a:sym typeface="Lato"/>
              </a:rPr>
              <a:t>Classe 1^G 22/23</a:t>
            </a:r>
            <a:endParaRPr sz="1400" b="0" i="0" u="none" strike="noStrike" cap="none">
              <a:solidFill>
                <a:srgbClr val="000000"/>
              </a:solidFill>
              <a:latin typeface="Arial"/>
              <a:ea typeface="Arial"/>
              <a:cs typeface="Arial"/>
              <a:sym typeface="Arial"/>
            </a:endParaRPr>
          </a:p>
        </p:txBody>
      </p:sp>
      <p:sp>
        <p:nvSpPr>
          <p:cNvPr id="208" name="Google Shape;208;p12"/>
          <p:cNvSpPr txBox="1"/>
          <p:nvPr/>
        </p:nvSpPr>
        <p:spPr>
          <a:xfrm>
            <a:off x="3196325" y="129425"/>
            <a:ext cx="43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09" name="Google Shape;209;p12"/>
          <p:cNvSpPr/>
          <p:nvPr/>
        </p:nvSpPr>
        <p:spPr>
          <a:xfrm>
            <a:off x="2298250" y="170225"/>
            <a:ext cx="6541800" cy="826800"/>
          </a:xfrm>
          <a:prstGeom prst="frame">
            <a:avLst>
              <a:gd name="adj1" fmla="val 12500"/>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2"/>
          <p:cNvSpPr txBox="1"/>
          <p:nvPr/>
        </p:nvSpPr>
        <p:spPr>
          <a:xfrm>
            <a:off x="2298200" y="374350"/>
            <a:ext cx="65418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it" sz="1700" b="1" i="0" u="none" strike="noStrike" cap="none">
                <a:solidFill>
                  <a:srgbClr val="000000"/>
                </a:solidFill>
                <a:latin typeface="Arial"/>
                <a:ea typeface="Arial"/>
                <a:cs typeface="Arial"/>
                <a:sym typeface="Arial"/>
              </a:rPr>
              <a:t>COMMENTO RIGUARDO AL CAMBIAMENTO DELLE LEGGI</a:t>
            </a:r>
            <a:endParaRPr sz="1700" b="1" i="0" u="none" strike="noStrike" cap="none">
              <a:solidFill>
                <a:srgbClr val="000000"/>
              </a:solidFill>
              <a:latin typeface="Arial"/>
              <a:ea typeface="Arial"/>
              <a:cs typeface="Arial"/>
              <a:sym typeface="Arial"/>
            </a:endParaRPr>
          </a:p>
        </p:txBody>
      </p:sp>
      <p:pic>
        <p:nvPicPr>
          <p:cNvPr id="211" name="Google Shape;211;p12"/>
          <p:cNvPicPr preferRelativeResize="0"/>
          <p:nvPr/>
        </p:nvPicPr>
        <p:blipFill rotWithShape="1">
          <a:blip r:embed="rId4">
            <a:alphaModFix/>
          </a:blip>
          <a:srcRect/>
          <a:stretch/>
        </p:blipFill>
        <p:spPr>
          <a:xfrm>
            <a:off x="5636405" y="1890725"/>
            <a:ext cx="3264900" cy="2182800"/>
          </a:xfrm>
          <a:prstGeom prst="roundRect">
            <a:avLst>
              <a:gd name="adj" fmla="val 16667"/>
            </a:avLst>
          </a:prstGeom>
          <a:noFill/>
          <a:ln w="76200" cap="flat" cmpd="sng">
            <a:solidFill>
              <a:srgbClr val="8E7CC3"/>
            </a:solidFill>
            <a:prstDash val="solid"/>
            <a:round/>
            <a:headEnd type="none" w="sm" len="sm"/>
            <a:tailEnd type="none" w="sm" len="sm"/>
          </a:ln>
        </p:spPr>
      </p:pic>
      <p:sp>
        <p:nvSpPr>
          <p:cNvPr id="212" name="Google Shape;212;p12"/>
          <p:cNvSpPr/>
          <p:nvPr/>
        </p:nvSpPr>
        <p:spPr>
          <a:xfrm>
            <a:off x="603554" y="1306008"/>
            <a:ext cx="4441412" cy="3003234"/>
          </a:xfrm>
          <a:prstGeom prst="wedgeRoundRectCallout">
            <a:avLst>
              <a:gd name="adj1" fmla="val -20833"/>
              <a:gd name="adj2" fmla="val 62500"/>
              <a:gd name="adj3" fmla="val 0"/>
            </a:avLst>
          </a:prstGeom>
          <a:noFill/>
          <a:ln w="381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2"/>
          <p:cNvSpPr txBox="1"/>
          <p:nvPr/>
        </p:nvSpPr>
        <p:spPr>
          <a:xfrm>
            <a:off x="631982" y="1344089"/>
            <a:ext cx="4368000" cy="3200846"/>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it" sz="1300" b="0" i="0" u="none" strike="noStrike" cap="none">
                <a:solidFill>
                  <a:schemeClr val="dk1"/>
                </a:solidFill>
                <a:latin typeface="Arial"/>
                <a:ea typeface="Arial"/>
                <a:cs typeface="Arial"/>
                <a:sym typeface="Arial"/>
              </a:rPr>
              <a:t>Secondo noi, il cambiamento degli articoli 9 e 41 della Costituzione sono stati dei passi fondamentali, ma non ancora definitivi. Queste modifiche, infatti, si concentrano sulla conservazione delle risorse naturali, sulla riduzione dell’inquinamento e sulla promozione di pratiche sostenibili, per noi, per le generazioni future, ma soprattutto per l’ambiente del nostro pianeta. </a:t>
            </a:r>
            <a:endParaRPr sz="13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None/>
            </a:pPr>
            <a:r>
              <a:rPr lang="it" sz="1300" b="0" i="0" u="none" strike="noStrike" cap="none">
                <a:solidFill>
                  <a:schemeClr val="dk1"/>
                </a:solidFill>
                <a:latin typeface="Arial"/>
                <a:ea typeface="Arial"/>
                <a:cs typeface="Arial"/>
                <a:sym typeface="Arial"/>
              </a:rPr>
              <a:t>Come detto prima, però, secondo noi ciò che è stato fatto finora non è abbastanza perché, per salvare ciò che abbiamo rovinato, non basta modificare qualche articolo, ma bisogna fare di più: agire in modo più diretto e coinvolgere quanta più gente possibile perché, più siamo, più riusciremo ad essere forti ed incisivi nel cambiamento.</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5000">
              <a:srgbClr val="A5E18E"/>
            </a:gs>
            <a:gs pos="50000">
              <a:srgbClr val="C3EBB4"/>
            </a:gs>
            <a:gs pos="78000">
              <a:srgbClr val="96DC7B"/>
            </a:gs>
            <a:gs pos="100000">
              <a:srgbClr val="86D768"/>
            </a:gs>
          </a:gsLst>
          <a:lin ang="5400012" scaled="0"/>
        </a:gradFill>
        <a:effectLst/>
      </p:bgPr>
    </p:bg>
    <p:spTree>
      <p:nvGrpSpPr>
        <p:cNvPr id="1" name="Shape 217"/>
        <p:cNvGrpSpPr/>
        <p:nvPr/>
      </p:nvGrpSpPr>
      <p:grpSpPr>
        <a:xfrm>
          <a:off x="0" y="0"/>
          <a:ext cx="0" cy="0"/>
          <a:chOff x="0" y="0"/>
          <a:chExt cx="0" cy="0"/>
        </a:xfrm>
      </p:grpSpPr>
      <p:pic>
        <p:nvPicPr>
          <p:cNvPr id="218" name="Google Shape;218;p13"/>
          <p:cNvPicPr preferRelativeResize="0"/>
          <p:nvPr/>
        </p:nvPicPr>
        <p:blipFill rotWithShape="1">
          <a:blip r:embed="rId3">
            <a:alphaModFix/>
          </a:blip>
          <a:srcRect/>
          <a:stretch/>
        </p:blipFill>
        <p:spPr>
          <a:xfrm>
            <a:off x="144650" y="129425"/>
            <a:ext cx="1815125" cy="673400"/>
          </a:xfrm>
          <a:prstGeom prst="rect">
            <a:avLst/>
          </a:prstGeom>
          <a:noFill/>
          <a:ln w="38100" cap="flat" cmpd="sng">
            <a:solidFill>
              <a:srgbClr val="000000"/>
            </a:solidFill>
            <a:prstDash val="solid"/>
            <a:round/>
            <a:headEnd type="none" w="sm" len="sm"/>
            <a:tailEnd type="none" w="sm" len="sm"/>
          </a:ln>
        </p:spPr>
      </p:pic>
      <p:sp>
        <p:nvSpPr>
          <p:cNvPr id="219" name="Google Shape;219;p13"/>
          <p:cNvSpPr txBox="1"/>
          <p:nvPr/>
        </p:nvSpPr>
        <p:spPr>
          <a:xfrm>
            <a:off x="7810500" y="4527900"/>
            <a:ext cx="13335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it" sz="1500" b="1" i="0" u="none" strike="noStrike" cap="none">
                <a:solidFill>
                  <a:srgbClr val="000000"/>
                </a:solidFill>
                <a:latin typeface="Lato"/>
                <a:ea typeface="Lato"/>
                <a:cs typeface="Lato"/>
                <a:sym typeface="Lato"/>
              </a:rPr>
              <a:t>Classe 1^G 22/23</a:t>
            </a:r>
            <a:endParaRPr sz="1500" b="1" i="0" u="none" strike="noStrike" cap="none">
              <a:solidFill>
                <a:srgbClr val="000000"/>
              </a:solidFill>
              <a:latin typeface="Arial"/>
              <a:ea typeface="Arial"/>
              <a:cs typeface="Arial"/>
              <a:sym typeface="Arial"/>
            </a:endParaRPr>
          </a:p>
        </p:txBody>
      </p:sp>
      <p:sp>
        <p:nvSpPr>
          <p:cNvPr id="220" name="Google Shape;220;p13"/>
          <p:cNvSpPr txBox="1"/>
          <p:nvPr/>
        </p:nvSpPr>
        <p:spPr>
          <a:xfrm>
            <a:off x="991975" y="5143500"/>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21" name="Google Shape;221;p13"/>
          <p:cNvSpPr txBox="1"/>
          <p:nvPr/>
        </p:nvSpPr>
        <p:spPr>
          <a:xfrm>
            <a:off x="3175900" y="230650"/>
            <a:ext cx="43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22" name="Google Shape;222;p13"/>
          <p:cNvSpPr txBox="1"/>
          <p:nvPr/>
        </p:nvSpPr>
        <p:spPr>
          <a:xfrm>
            <a:off x="1632900" y="1255650"/>
            <a:ext cx="5878200" cy="1970100"/>
          </a:xfrm>
          <a:prstGeom prst="rect">
            <a:avLst/>
          </a:prstGeom>
          <a:noFill/>
          <a:ln w="38100" cap="flat" cmpd="sng">
            <a:solidFill>
              <a:srgbClr val="D9EAD3"/>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it" sz="2900" b="1" i="0" u="none" strike="noStrike" cap="none">
                <a:solidFill>
                  <a:srgbClr val="000000"/>
                </a:solidFill>
                <a:latin typeface="Arial"/>
                <a:ea typeface="Arial"/>
                <a:cs typeface="Arial"/>
                <a:sym typeface="Arial"/>
              </a:rPr>
              <a:t>Presentazione realizzata</a:t>
            </a:r>
            <a:endParaRPr sz="2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900"/>
              <a:buFont typeface="Arial"/>
              <a:buNone/>
            </a:pPr>
            <a:r>
              <a:rPr lang="it" sz="2900" b="1" i="0" u="none" strike="noStrike" cap="none">
                <a:solidFill>
                  <a:srgbClr val="000000"/>
                </a:solidFill>
                <a:latin typeface="Arial"/>
                <a:ea typeface="Arial"/>
                <a:cs typeface="Arial"/>
                <a:sym typeface="Arial"/>
              </a:rPr>
              <a:t>Dai ragazzi della classe 1G    </a:t>
            </a:r>
            <a:endParaRPr sz="51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900"/>
              <a:buFont typeface="Arial"/>
              <a:buNone/>
            </a:pPr>
            <a:r>
              <a:rPr lang="it" sz="2900" b="1" i="0" u="none" strike="noStrike" cap="none">
                <a:solidFill>
                  <a:srgbClr val="000000"/>
                </a:solidFill>
                <a:latin typeface="Arial"/>
                <a:ea typeface="Arial"/>
                <a:cs typeface="Arial"/>
                <a:sym typeface="Arial"/>
              </a:rPr>
              <a:t>dell’ITTS </a:t>
            </a:r>
            <a:r>
              <a:rPr lang="it" sz="2900" b="1"/>
              <a:t>“</a:t>
            </a:r>
            <a:r>
              <a:rPr lang="it" sz="2900" b="1" i="0" u="none" strike="noStrike" cap="none">
                <a:solidFill>
                  <a:srgbClr val="000000"/>
                </a:solidFill>
                <a:latin typeface="Arial"/>
                <a:ea typeface="Arial"/>
                <a:cs typeface="Arial"/>
                <a:sym typeface="Arial"/>
              </a:rPr>
              <a:t>Vito Volterra”</a:t>
            </a:r>
            <a:endParaRPr sz="2900" b="1"/>
          </a:p>
          <a:p>
            <a:pPr marL="0" marR="0" lvl="0" indent="0" algn="ctr" rtl="0">
              <a:lnSpc>
                <a:spcPct val="100000"/>
              </a:lnSpc>
              <a:spcBef>
                <a:spcPts val="0"/>
              </a:spcBef>
              <a:spcAft>
                <a:spcPts val="0"/>
              </a:spcAft>
              <a:buClr>
                <a:srgbClr val="000000"/>
              </a:buClr>
              <a:buSzPts val="2900"/>
              <a:buFont typeface="Arial"/>
              <a:buNone/>
            </a:pPr>
            <a:r>
              <a:rPr lang="it" sz="2900" b="1" i="0" u="none" strike="noStrike" cap="none">
                <a:solidFill>
                  <a:srgbClr val="000000"/>
                </a:solidFill>
                <a:latin typeface="Arial"/>
                <a:ea typeface="Arial"/>
                <a:cs typeface="Arial"/>
                <a:sym typeface="Arial"/>
              </a:rPr>
              <a:t>  San Donà di Piave</a:t>
            </a:r>
            <a:r>
              <a:rPr lang="it" sz="2900" b="1"/>
              <a:t> - VE</a:t>
            </a:r>
            <a:endParaRPr sz="2900" b="1"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86D768"/>
            </a:gs>
          </a:gsLst>
          <a:lin ang="5400012" scaled="0"/>
        </a:gradFill>
        <a:effectLst/>
      </p:bgPr>
    </p:bg>
    <p:spTree>
      <p:nvGrpSpPr>
        <p:cNvPr id="1" name="Shape 63"/>
        <p:cNvGrpSpPr/>
        <p:nvPr/>
      </p:nvGrpSpPr>
      <p:grpSpPr>
        <a:xfrm>
          <a:off x="0" y="0"/>
          <a:ext cx="0" cy="0"/>
          <a:chOff x="0" y="0"/>
          <a:chExt cx="0" cy="0"/>
        </a:xfrm>
      </p:grpSpPr>
      <p:pic>
        <p:nvPicPr>
          <p:cNvPr id="64" name="Google Shape;64;p2"/>
          <p:cNvPicPr preferRelativeResize="0"/>
          <p:nvPr/>
        </p:nvPicPr>
        <p:blipFill rotWithShape="1">
          <a:blip r:embed="rId3">
            <a:alphaModFix/>
          </a:blip>
          <a:srcRect/>
          <a:stretch/>
        </p:blipFill>
        <p:spPr>
          <a:xfrm>
            <a:off x="144650" y="129425"/>
            <a:ext cx="1815125" cy="673400"/>
          </a:xfrm>
          <a:prstGeom prst="rect">
            <a:avLst/>
          </a:prstGeom>
          <a:noFill/>
          <a:ln w="38100" cap="flat" cmpd="sng">
            <a:solidFill>
              <a:srgbClr val="000000"/>
            </a:solidFill>
            <a:prstDash val="solid"/>
            <a:round/>
            <a:headEnd type="none" w="sm" len="sm"/>
            <a:tailEnd type="none" w="sm" len="sm"/>
          </a:ln>
        </p:spPr>
      </p:pic>
      <p:sp>
        <p:nvSpPr>
          <p:cNvPr id="65" name="Google Shape;65;p2"/>
          <p:cNvSpPr txBox="1"/>
          <p:nvPr/>
        </p:nvSpPr>
        <p:spPr>
          <a:xfrm>
            <a:off x="8082600" y="4527900"/>
            <a:ext cx="1061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Lato"/>
                <a:ea typeface="Lato"/>
                <a:cs typeface="Lato"/>
                <a:sym typeface="Lato"/>
              </a:rPr>
              <a:t>Classe 1^G 22/23</a:t>
            </a:r>
            <a:endParaRPr sz="1400" b="0" i="0" u="none" strike="noStrike" cap="none">
              <a:solidFill>
                <a:srgbClr val="000000"/>
              </a:solidFill>
              <a:latin typeface="Arial"/>
              <a:ea typeface="Arial"/>
              <a:cs typeface="Arial"/>
              <a:sym typeface="Arial"/>
            </a:endParaRPr>
          </a:p>
        </p:txBody>
      </p:sp>
      <p:sp>
        <p:nvSpPr>
          <p:cNvPr id="66" name="Google Shape;66;p2"/>
          <p:cNvSpPr txBox="1"/>
          <p:nvPr/>
        </p:nvSpPr>
        <p:spPr>
          <a:xfrm>
            <a:off x="991975" y="5143500"/>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67" name="Google Shape;67;p2"/>
          <p:cNvSpPr txBox="1"/>
          <p:nvPr/>
        </p:nvSpPr>
        <p:spPr>
          <a:xfrm>
            <a:off x="3175900" y="230650"/>
            <a:ext cx="43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68" name="Google Shape;68;p2"/>
          <p:cNvSpPr txBox="1"/>
          <p:nvPr/>
        </p:nvSpPr>
        <p:spPr>
          <a:xfrm>
            <a:off x="2102350" y="181425"/>
            <a:ext cx="6604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it" sz="2500" b="1" i="0" u="none" strike="noStrike" cap="none">
                <a:solidFill>
                  <a:srgbClr val="000000"/>
                </a:solidFill>
                <a:latin typeface="Arial"/>
                <a:ea typeface="Arial"/>
                <a:cs typeface="Arial"/>
                <a:sym typeface="Arial"/>
              </a:rPr>
              <a:t>La storia dell’ambiente nella Costituzione</a:t>
            </a:r>
            <a:endParaRPr sz="2500" b="1" i="0" u="none" strike="noStrike" cap="none">
              <a:solidFill>
                <a:srgbClr val="000000"/>
              </a:solidFill>
              <a:latin typeface="Arial"/>
              <a:ea typeface="Arial"/>
              <a:cs typeface="Arial"/>
              <a:sym typeface="Arial"/>
            </a:endParaRPr>
          </a:p>
        </p:txBody>
      </p:sp>
      <p:sp>
        <p:nvSpPr>
          <p:cNvPr id="69" name="Google Shape;69;p2"/>
          <p:cNvSpPr txBox="1"/>
          <p:nvPr/>
        </p:nvSpPr>
        <p:spPr>
          <a:xfrm rot="9736513">
            <a:off x="6053753" y="5143465"/>
            <a:ext cx="1316494" cy="4002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txBox="1">
            <a:spLocks noGrp="1"/>
          </p:cNvSpPr>
          <p:nvPr>
            <p:ph type="body" idx="2"/>
          </p:nvPr>
        </p:nvSpPr>
        <p:spPr>
          <a:xfrm>
            <a:off x="250675" y="1740588"/>
            <a:ext cx="4566300" cy="181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it" sz="1700">
                <a:solidFill>
                  <a:schemeClr val="dk1"/>
                </a:solidFill>
              </a:rPr>
              <a:t>Nella sua forma originaria, la Costituzione non conteneva articoli ed espressioni strettamente collegati alla protezione delle forme di vita, degli ambienti e degli ecosistemi. Gli unici riferimenti a questi elementi sono stati introdotti a seguito della riforma del titolo 5 della Costituzione in relazione al riparto di competenze tra Stato e regioni.</a:t>
            </a:r>
            <a:endParaRPr sz="1600"/>
          </a:p>
        </p:txBody>
      </p:sp>
      <p:pic>
        <p:nvPicPr>
          <p:cNvPr id="71" name="Google Shape;71;p2"/>
          <p:cNvPicPr preferRelativeResize="0"/>
          <p:nvPr/>
        </p:nvPicPr>
        <p:blipFill rotWithShape="1">
          <a:blip r:embed="rId4">
            <a:alphaModFix/>
          </a:blip>
          <a:srcRect/>
          <a:stretch/>
        </p:blipFill>
        <p:spPr>
          <a:xfrm>
            <a:off x="5351637" y="1418262"/>
            <a:ext cx="3355514" cy="2866862"/>
          </a:xfrm>
          <a:prstGeom prst="rect">
            <a:avLst/>
          </a:prstGeom>
          <a:noFill/>
          <a:ln w="38100" cap="flat" cmpd="sng">
            <a:solidFill>
              <a:srgbClr val="000000"/>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F6B26B"/>
            </a:gs>
          </a:gsLst>
          <a:lin ang="5400012" scaled="0"/>
        </a:gradFill>
        <a:effectLst/>
      </p:bgPr>
    </p:bg>
    <p:spTree>
      <p:nvGrpSpPr>
        <p:cNvPr id="1" name="Shape 75"/>
        <p:cNvGrpSpPr/>
        <p:nvPr/>
      </p:nvGrpSpPr>
      <p:grpSpPr>
        <a:xfrm>
          <a:off x="0" y="0"/>
          <a:ext cx="0" cy="0"/>
          <a:chOff x="0" y="0"/>
          <a:chExt cx="0" cy="0"/>
        </a:xfrm>
      </p:grpSpPr>
      <p:pic>
        <p:nvPicPr>
          <p:cNvPr id="76" name="Google Shape;76;p3"/>
          <p:cNvPicPr preferRelativeResize="0"/>
          <p:nvPr/>
        </p:nvPicPr>
        <p:blipFill rotWithShape="1">
          <a:blip r:embed="rId3">
            <a:alphaModFix/>
          </a:blip>
          <a:srcRect/>
          <a:stretch/>
        </p:blipFill>
        <p:spPr>
          <a:xfrm>
            <a:off x="144650" y="129425"/>
            <a:ext cx="1815125" cy="673400"/>
          </a:xfrm>
          <a:prstGeom prst="rect">
            <a:avLst/>
          </a:prstGeom>
          <a:noFill/>
          <a:ln w="38100" cap="flat" cmpd="sng">
            <a:solidFill>
              <a:srgbClr val="000000"/>
            </a:solidFill>
            <a:prstDash val="solid"/>
            <a:round/>
            <a:headEnd type="none" w="sm" len="sm"/>
            <a:tailEnd type="none" w="sm" len="sm"/>
          </a:ln>
        </p:spPr>
      </p:pic>
      <p:sp>
        <p:nvSpPr>
          <p:cNvPr id="77" name="Google Shape;77;p3"/>
          <p:cNvSpPr txBox="1"/>
          <p:nvPr/>
        </p:nvSpPr>
        <p:spPr>
          <a:xfrm>
            <a:off x="8082600" y="4527900"/>
            <a:ext cx="1061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Lato"/>
                <a:ea typeface="Lato"/>
                <a:cs typeface="Lato"/>
                <a:sym typeface="Lato"/>
              </a:rPr>
              <a:t>Classe 1^G 22/23</a:t>
            </a:r>
            <a:endParaRPr sz="1400" b="0" i="0" u="none" strike="noStrike" cap="none">
              <a:solidFill>
                <a:srgbClr val="000000"/>
              </a:solidFill>
              <a:latin typeface="Arial"/>
              <a:ea typeface="Arial"/>
              <a:cs typeface="Arial"/>
              <a:sym typeface="Arial"/>
            </a:endParaRPr>
          </a:p>
        </p:txBody>
      </p:sp>
      <p:sp>
        <p:nvSpPr>
          <p:cNvPr id="78" name="Google Shape;78;p3"/>
          <p:cNvSpPr txBox="1"/>
          <p:nvPr/>
        </p:nvSpPr>
        <p:spPr>
          <a:xfrm>
            <a:off x="991975" y="5143500"/>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79" name="Google Shape;79;p3"/>
          <p:cNvSpPr txBox="1"/>
          <p:nvPr/>
        </p:nvSpPr>
        <p:spPr>
          <a:xfrm>
            <a:off x="3175900" y="230650"/>
            <a:ext cx="43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80" name="Google Shape;80;p3"/>
          <p:cNvSpPr txBox="1">
            <a:spLocks noGrp="1"/>
          </p:cNvSpPr>
          <p:nvPr>
            <p:ph type="title"/>
          </p:nvPr>
        </p:nvSpPr>
        <p:spPr>
          <a:xfrm>
            <a:off x="2226900" y="0"/>
            <a:ext cx="6605400" cy="6735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it" b="1"/>
              <a:t>I primi articoli della Costituzione sul patrimonio italiano</a:t>
            </a:r>
            <a:endParaRPr b="1"/>
          </a:p>
        </p:txBody>
      </p:sp>
      <p:pic>
        <p:nvPicPr>
          <p:cNvPr id="81" name="Google Shape;81;p3"/>
          <p:cNvPicPr preferRelativeResize="0"/>
          <p:nvPr/>
        </p:nvPicPr>
        <p:blipFill rotWithShape="1">
          <a:blip r:embed="rId4">
            <a:alphaModFix/>
          </a:blip>
          <a:srcRect/>
          <a:stretch/>
        </p:blipFill>
        <p:spPr>
          <a:xfrm>
            <a:off x="5451700" y="1077050"/>
            <a:ext cx="3194275" cy="1666875"/>
          </a:xfrm>
          <a:prstGeom prst="rect">
            <a:avLst/>
          </a:prstGeom>
          <a:noFill/>
          <a:ln w="38100" cap="flat" cmpd="sng">
            <a:solidFill>
              <a:schemeClr val="dk1"/>
            </a:solidFill>
            <a:prstDash val="solid"/>
            <a:round/>
            <a:headEnd type="none" w="sm" len="sm"/>
            <a:tailEnd type="none" w="sm" len="sm"/>
          </a:ln>
        </p:spPr>
      </p:pic>
      <p:cxnSp>
        <p:nvCxnSpPr>
          <p:cNvPr id="82" name="Google Shape;82;p3"/>
          <p:cNvCxnSpPr>
            <a:endCxn id="81" idx="1"/>
          </p:cNvCxnSpPr>
          <p:nvPr/>
        </p:nvCxnSpPr>
        <p:spPr>
          <a:xfrm>
            <a:off x="4311700" y="1910488"/>
            <a:ext cx="1140000" cy="0"/>
          </a:xfrm>
          <a:prstGeom prst="straightConnector1">
            <a:avLst/>
          </a:prstGeom>
          <a:noFill/>
          <a:ln w="76200" cap="flat" cmpd="sng">
            <a:solidFill>
              <a:schemeClr val="dk1"/>
            </a:solidFill>
            <a:prstDash val="solid"/>
            <a:round/>
            <a:headEnd type="none" w="sm" len="sm"/>
            <a:tailEnd type="triangle" w="med" len="med"/>
          </a:ln>
        </p:spPr>
      </p:cxnSp>
      <p:pic>
        <p:nvPicPr>
          <p:cNvPr id="83" name="Google Shape;83;p3"/>
          <p:cNvPicPr preferRelativeResize="0"/>
          <p:nvPr/>
        </p:nvPicPr>
        <p:blipFill rotWithShape="1">
          <a:blip r:embed="rId5">
            <a:alphaModFix/>
          </a:blip>
          <a:srcRect/>
          <a:stretch/>
        </p:blipFill>
        <p:spPr>
          <a:xfrm>
            <a:off x="5456002" y="2863675"/>
            <a:ext cx="3194275" cy="1666875"/>
          </a:xfrm>
          <a:prstGeom prst="rect">
            <a:avLst/>
          </a:prstGeom>
          <a:noFill/>
          <a:ln w="38100" cap="flat" cmpd="sng">
            <a:solidFill>
              <a:schemeClr val="dk1"/>
            </a:solidFill>
            <a:prstDash val="solid"/>
            <a:round/>
            <a:headEnd type="none" w="sm" len="sm"/>
            <a:tailEnd type="none" w="sm" len="sm"/>
          </a:ln>
        </p:spPr>
      </p:pic>
      <p:cxnSp>
        <p:nvCxnSpPr>
          <p:cNvPr id="84" name="Google Shape;84;p3"/>
          <p:cNvCxnSpPr>
            <a:endCxn id="83" idx="1"/>
          </p:cNvCxnSpPr>
          <p:nvPr/>
        </p:nvCxnSpPr>
        <p:spPr>
          <a:xfrm rot="10800000" flipH="1">
            <a:off x="4319002" y="3697113"/>
            <a:ext cx="1137000" cy="3300"/>
          </a:xfrm>
          <a:prstGeom prst="straightConnector1">
            <a:avLst/>
          </a:prstGeom>
          <a:noFill/>
          <a:ln w="76200" cap="flat" cmpd="sng">
            <a:solidFill>
              <a:schemeClr val="dk1"/>
            </a:solidFill>
            <a:prstDash val="solid"/>
            <a:round/>
            <a:headEnd type="none" w="sm" len="sm"/>
            <a:tailEnd type="triangle" w="med" len="med"/>
          </a:ln>
        </p:spPr>
      </p:cxnSp>
      <p:sp>
        <p:nvSpPr>
          <p:cNvPr id="85" name="Google Shape;85;p3"/>
          <p:cNvSpPr/>
          <p:nvPr/>
        </p:nvSpPr>
        <p:spPr>
          <a:xfrm>
            <a:off x="328600" y="996050"/>
            <a:ext cx="4153500" cy="1575600"/>
          </a:xfrm>
          <a:prstGeom prst="verticalScroll">
            <a:avLst>
              <a:gd name="adj" fmla="val 12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txBox="1"/>
          <p:nvPr/>
        </p:nvSpPr>
        <p:spPr>
          <a:xfrm>
            <a:off x="655150" y="1338700"/>
            <a:ext cx="3500400" cy="1143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200"/>
              </a:spcAft>
              <a:buClr>
                <a:srgbClr val="000000"/>
              </a:buClr>
              <a:buSzPts val="1400"/>
              <a:buFont typeface="Arial"/>
              <a:buNone/>
            </a:pPr>
            <a:r>
              <a:rPr lang="it" sz="1400" b="0" i="0" u="none" strike="noStrike" cap="none">
                <a:solidFill>
                  <a:schemeClr val="dk1"/>
                </a:solidFill>
                <a:latin typeface="Arial"/>
                <a:ea typeface="Arial"/>
                <a:cs typeface="Arial"/>
                <a:sym typeface="Arial"/>
              </a:rPr>
              <a:t>“La Repubblica promuove lo sviluppo della cultura e la ricerca scientifica e tecnica. Tutela il paesaggio e il patrimonio storico, artistico della Nazione.”</a:t>
            </a:r>
            <a:endParaRPr sz="1400" b="0" i="0" u="none" strike="noStrike" cap="none">
              <a:solidFill>
                <a:srgbClr val="000000"/>
              </a:solidFill>
              <a:latin typeface="Arial"/>
              <a:ea typeface="Arial"/>
              <a:cs typeface="Arial"/>
              <a:sym typeface="Arial"/>
            </a:endParaRPr>
          </a:p>
        </p:txBody>
      </p:sp>
      <p:sp>
        <p:nvSpPr>
          <p:cNvPr id="87" name="Google Shape;87;p3"/>
          <p:cNvSpPr/>
          <p:nvPr/>
        </p:nvSpPr>
        <p:spPr>
          <a:xfrm>
            <a:off x="328600" y="2634400"/>
            <a:ext cx="3929100" cy="2439900"/>
          </a:xfrm>
          <a:prstGeom prst="horizontalScroll">
            <a:avLst>
              <a:gd name="adj" fmla="val 12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
          <p:cNvSpPr txBox="1"/>
          <p:nvPr/>
        </p:nvSpPr>
        <p:spPr>
          <a:xfrm>
            <a:off x="680650" y="2936843"/>
            <a:ext cx="3449400" cy="2001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it" sz="1300" b="0" i="0" u="none" strike="noStrike" cap="none">
                <a:solidFill>
                  <a:schemeClr val="dk1"/>
                </a:solidFill>
                <a:latin typeface="Arial"/>
                <a:ea typeface="Arial"/>
                <a:cs typeface="Arial"/>
                <a:sym typeface="Arial"/>
              </a:rPr>
              <a:t>“L’iniziativa economica privata è libera. Non può svolgersi in contrasto con l’utilità sociale o in modo da recare danno alla sicurezza, alla libertà, alla dignità umana.  La legge determina i programmi e i controlli opportuni perché l’attività economica pubblica e privata possa essere indirizzata e coordinata a fini sociali e ambientali.”</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73000">
              <a:srgbClr val="A4C2F4"/>
            </a:gs>
            <a:gs pos="100000">
              <a:srgbClr val="6D9EEB"/>
            </a:gs>
          </a:gsLst>
          <a:lin ang="5400012" scaled="0"/>
        </a:gradFill>
        <a:effectLst/>
      </p:bgPr>
    </p:bg>
    <p:spTree>
      <p:nvGrpSpPr>
        <p:cNvPr id="1" name="Shape 92"/>
        <p:cNvGrpSpPr/>
        <p:nvPr/>
      </p:nvGrpSpPr>
      <p:grpSpPr>
        <a:xfrm>
          <a:off x="0" y="0"/>
          <a:ext cx="0" cy="0"/>
          <a:chOff x="0" y="0"/>
          <a:chExt cx="0" cy="0"/>
        </a:xfrm>
      </p:grpSpPr>
      <p:pic>
        <p:nvPicPr>
          <p:cNvPr id="93" name="Google Shape;93;p4"/>
          <p:cNvPicPr preferRelativeResize="0"/>
          <p:nvPr/>
        </p:nvPicPr>
        <p:blipFill rotWithShape="1">
          <a:blip r:embed="rId3">
            <a:alphaModFix/>
          </a:blip>
          <a:srcRect/>
          <a:stretch/>
        </p:blipFill>
        <p:spPr>
          <a:xfrm>
            <a:off x="144650" y="129425"/>
            <a:ext cx="1815125" cy="673400"/>
          </a:xfrm>
          <a:prstGeom prst="rect">
            <a:avLst/>
          </a:prstGeom>
          <a:noFill/>
          <a:ln w="38100" cap="flat" cmpd="sng">
            <a:solidFill>
              <a:srgbClr val="000000"/>
            </a:solidFill>
            <a:prstDash val="solid"/>
            <a:round/>
            <a:headEnd type="none" w="sm" len="sm"/>
            <a:tailEnd type="none" w="sm" len="sm"/>
          </a:ln>
        </p:spPr>
      </p:pic>
      <p:sp>
        <p:nvSpPr>
          <p:cNvPr id="94" name="Google Shape;94;p4"/>
          <p:cNvSpPr txBox="1"/>
          <p:nvPr/>
        </p:nvSpPr>
        <p:spPr>
          <a:xfrm>
            <a:off x="8082600" y="4527900"/>
            <a:ext cx="1061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Lato"/>
                <a:ea typeface="Lato"/>
                <a:cs typeface="Lato"/>
                <a:sym typeface="Lato"/>
              </a:rPr>
              <a:t>Classe 1^G 22/23</a:t>
            </a:r>
            <a:endParaRPr sz="1400" b="0" i="0" u="none" strike="noStrike" cap="none">
              <a:solidFill>
                <a:srgbClr val="000000"/>
              </a:solidFill>
              <a:latin typeface="Arial"/>
              <a:ea typeface="Arial"/>
              <a:cs typeface="Arial"/>
              <a:sym typeface="Arial"/>
            </a:endParaRPr>
          </a:p>
        </p:txBody>
      </p:sp>
      <p:sp>
        <p:nvSpPr>
          <p:cNvPr id="95" name="Google Shape;95;p4"/>
          <p:cNvSpPr txBox="1"/>
          <p:nvPr/>
        </p:nvSpPr>
        <p:spPr>
          <a:xfrm>
            <a:off x="991975" y="5143500"/>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96" name="Google Shape;96;p4"/>
          <p:cNvSpPr/>
          <p:nvPr/>
        </p:nvSpPr>
        <p:spPr>
          <a:xfrm>
            <a:off x="144650" y="1002275"/>
            <a:ext cx="4462500" cy="2055000"/>
          </a:xfrm>
          <a:prstGeom prst="round2DiagRect">
            <a:avLst>
              <a:gd name="adj1" fmla="val 16667"/>
              <a:gd name="adj2" fmla="val 0"/>
            </a:avLst>
          </a:prstGeom>
          <a:noFill/>
          <a:ln w="381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dk1"/>
              </a:buClr>
              <a:buSzPts val="1100"/>
              <a:buFont typeface="Arial"/>
              <a:buNone/>
            </a:pPr>
            <a:endParaRPr sz="1200" b="0" i="0" u="none" strike="noStrike" cap="none">
              <a:solidFill>
                <a:srgbClr val="000000"/>
              </a:solidFill>
              <a:latin typeface="Arial"/>
              <a:ea typeface="Arial"/>
              <a:cs typeface="Arial"/>
              <a:sym typeface="Arial"/>
            </a:endParaRPr>
          </a:p>
        </p:txBody>
      </p:sp>
      <p:pic>
        <p:nvPicPr>
          <p:cNvPr id="97" name="Google Shape;97;p4"/>
          <p:cNvPicPr preferRelativeResize="0"/>
          <p:nvPr/>
        </p:nvPicPr>
        <p:blipFill rotWithShape="1">
          <a:blip r:embed="rId4">
            <a:alphaModFix/>
          </a:blip>
          <a:srcRect/>
          <a:stretch/>
        </p:blipFill>
        <p:spPr>
          <a:xfrm>
            <a:off x="1174642" y="3256725"/>
            <a:ext cx="2257200" cy="1693200"/>
          </a:xfrm>
          <a:prstGeom prst="round2SameRect">
            <a:avLst>
              <a:gd name="adj1" fmla="val 16667"/>
              <a:gd name="adj2" fmla="val 0"/>
            </a:avLst>
          </a:prstGeom>
          <a:noFill/>
          <a:ln w="38100" cap="flat" cmpd="sng">
            <a:solidFill>
              <a:srgbClr val="3C78D8"/>
            </a:solidFill>
            <a:prstDash val="solid"/>
            <a:round/>
            <a:headEnd type="none" w="sm" len="sm"/>
            <a:tailEnd type="none" w="sm" len="sm"/>
          </a:ln>
        </p:spPr>
      </p:pic>
      <p:sp>
        <p:nvSpPr>
          <p:cNvPr id="98" name="Google Shape;98;p4"/>
          <p:cNvSpPr txBox="1"/>
          <p:nvPr/>
        </p:nvSpPr>
        <p:spPr>
          <a:xfrm>
            <a:off x="220850" y="1106225"/>
            <a:ext cx="4310100" cy="193126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200"/>
              </a:spcAft>
              <a:buClr>
                <a:schemeClr val="dk1"/>
              </a:buClr>
              <a:buSzPts val="1100"/>
              <a:buFont typeface="Arial"/>
              <a:buNone/>
            </a:pPr>
            <a:r>
              <a:rPr lang="it" sz="1500" b="0" i="0" u="none" strike="noStrike" cap="none">
                <a:solidFill>
                  <a:schemeClr val="dk1"/>
                </a:solidFill>
                <a:latin typeface="Arial"/>
                <a:ea typeface="Arial"/>
                <a:cs typeface="Arial"/>
                <a:sym typeface="Arial"/>
              </a:rPr>
              <a:t>Solo nel 8 febbraio del 2022, la Costituzione italiana ha modificato il concetto di tutela dell’ambiente, migliorando gli articoli 9 e 41 della Costituzione italiana: questi ultimi fanno parte rispettivamente dei “Principi Fondamentali” (art. 1-12) e della “Costituzione Economica”.</a:t>
            </a:r>
            <a:endParaRPr sz="1500" b="0" i="0" u="none" strike="noStrike" cap="none">
              <a:solidFill>
                <a:srgbClr val="000000"/>
              </a:solidFill>
              <a:latin typeface="Arial"/>
              <a:ea typeface="Arial"/>
              <a:cs typeface="Arial"/>
              <a:sym typeface="Arial"/>
            </a:endParaRPr>
          </a:p>
        </p:txBody>
      </p:sp>
      <p:sp>
        <p:nvSpPr>
          <p:cNvPr id="99" name="Google Shape;99;p4"/>
          <p:cNvSpPr txBox="1"/>
          <p:nvPr/>
        </p:nvSpPr>
        <p:spPr>
          <a:xfrm>
            <a:off x="5171413" y="2772288"/>
            <a:ext cx="3720300" cy="169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Arial"/>
                <a:ea typeface="Arial"/>
                <a:cs typeface="Arial"/>
                <a:sym typeface="Arial"/>
              </a:rPr>
              <a:t>Prima dell’8 febbraio, l’ambiente era visto solo come bellezza naturale appartenente all’uomo che lo doveva custodire solo per la sua bellezza. Con la riforma costituzionale, invece, si è deciso di so</a:t>
            </a:r>
            <a:r>
              <a:rPr lang="it"/>
              <a:t>ttolinea</a:t>
            </a:r>
            <a:r>
              <a:rPr lang="it" sz="1400" b="0" i="0" u="none" strike="noStrike" cap="none">
                <a:solidFill>
                  <a:srgbClr val="000000"/>
                </a:solidFill>
                <a:latin typeface="Arial"/>
                <a:ea typeface="Arial"/>
                <a:cs typeface="Arial"/>
                <a:sym typeface="Arial"/>
              </a:rPr>
              <a:t>re l’autonoma ed intrinseca importanza dell’ambiente, degli animali e degli ecosistemi.</a:t>
            </a:r>
            <a:endParaRPr sz="1400" b="0" i="0" u="none" strike="noStrike" cap="none">
              <a:solidFill>
                <a:srgbClr val="000000"/>
              </a:solidFill>
              <a:latin typeface="Arial"/>
              <a:ea typeface="Arial"/>
              <a:cs typeface="Arial"/>
              <a:sym typeface="Arial"/>
            </a:endParaRPr>
          </a:p>
        </p:txBody>
      </p:sp>
      <p:pic>
        <p:nvPicPr>
          <p:cNvPr id="100" name="Google Shape;100;p4"/>
          <p:cNvPicPr preferRelativeResize="0"/>
          <p:nvPr/>
        </p:nvPicPr>
        <p:blipFill rotWithShape="1">
          <a:blip r:embed="rId5">
            <a:alphaModFix/>
          </a:blip>
          <a:srcRect/>
          <a:stretch/>
        </p:blipFill>
        <p:spPr>
          <a:xfrm>
            <a:off x="5217600" y="688750"/>
            <a:ext cx="3111600" cy="1781400"/>
          </a:xfrm>
          <a:prstGeom prst="snip2DiagRect">
            <a:avLst>
              <a:gd name="adj1" fmla="val 0"/>
              <a:gd name="adj2" fmla="val 16667"/>
            </a:avLst>
          </a:prstGeom>
          <a:noFill/>
          <a:ln w="38100" cap="flat" cmpd="sng">
            <a:solidFill>
              <a:srgbClr val="3C78D8"/>
            </a:solidFill>
            <a:prstDash val="solid"/>
            <a:round/>
            <a:headEnd type="none" w="sm" len="sm"/>
            <a:tailEnd type="none" w="sm" len="sm"/>
          </a:ln>
        </p:spPr>
      </p:pic>
      <p:sp>
        <p:nvSpPr>
          <p:cNvPr id="101" name="Google Shape;101;p4"/>
          <p:cNvSpPr/>
          <p:nvPr/>
        </p:nvSpPr>
        <p:spPr>
          <a:xfrm>
            <a:off x="5125200" y="2772288"/>
            <a:ext cx="3812724" cy="1693224"/>
          </a:xfrm>
          <a:prstGeom prst="flowChartTerminator">
            <a:avLst/>
          </a:prstGeom>
          <a:noFill/>
          <a:ln w="381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
          <p:cNvSpPr/>
          <p:nvPr/>
        </p:nvSpPr>
        <p:spPr>
          <a:xfrm>
            <a:off x="4606775" y="2577850"/>
            <a:ext cx="538750" cy="823375"/>
          </a:xfrm>
          <a:custGeom>
            <a:avLst/>
            <a:gdLst/>
            <a:ahLst/>
            <a:cxnLst/>
            <a:rect l="l" t="t" r="r" b="b"/>
            <a:pathLst>
              <a:path w="21550" h="32935" extrusionOk="0">
                <a:moveTo>
                  <a:pt x="0" y="0"/>
                </a:moveTo>
                <a:cubicBezTo>
                  <a:pt x="0" y="7504"/>
                  <a:pt x="1198" y="16246"/>
                  <a:pt x="6506" y="21550"/>
                </a:cubicBezTo>
                <a:cubicBezTo>
                  <a:pt x="10955" y="25995"/>
                  <a:pt x="21550" y="26646"/>
                  <a:pt x="21550" y="32935"/>
                </a:cubicBezTo>
              </a:path>
            </a:pathLst>
          </a:custGeom>
          <a:noFill/>
          <a:ln w="381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C27BA0"/>
            </a:gs>
          </a:gsLst>
          <a:lin ang="5400012" scaled="0"/>
        </a:gradFill>
        <a:effectLst/>
      </p:bgPr>
    </p:bg>
    <p:spTree>
      <p:nvGrpSpPr>
        <p:cNvPr id="1" name="Shape 106"/>
        <p:cNvGrpSpPr/>
        <p:nvPr/>
      </p:nvGrpSpPr>
      <p:grpSpPr>
        <a:xfrm>
          <a:off x="0" y="0"/>
          <a:ext cx="0" cy="0"/>
          <a:chOff x="0" y="0"/>
          <a:chExt cx="0" cy="0"/>
        </a:xfrm>
      </p:grpSpPr>
      <p:pic>
        <p:nvPicPr>
          <p:cNvPr id="107" name="Google Shape;107;p5"/>
          <p:cNvPicPr preferRelativeResize="0"/>
          <p:nvPr/>
        </p:nvPicPr>
        <p:blipFill rotWithShape="1">
          <a:blip r:embed="rId3">
            <a:alphaModFix/>
          </a:blip>
          <a:srcRect/>
          <a:stretch/>
        </p:blipFill>
        <p:spPr>
          <a:xfrm>
            <a:off x="144650" y="129425"/>
            <a:ext cx="1815125" cy="673400"/>
          </a:xfrm>
          <a:prstGeom prst="rect">
            <a:avLst/>
          </a:prstGeom>
          <a:noFill/>
          <a:ln w="38100" cap="flat" cmpd="sng">
            <a:solidFill>
              <a:srgbClr val="000000"/>
            </a:solidFill>
            <a:prstDash val="solid"/>
            <a:round/>
            <a:headEnd type="none" w="sm" len="sm"/>
            <a:tailEnd type="none" w="sm" len="sm"/>
          </a:ln>
        </p:spPr>
      </p:pic>
      <p:sp>
        <p:nvSpPr>
          <p:cNvPr id="108" name="Google Shape;108;p5"/>
          <p:cNvSpPr txBox="1"/>
          <p:nvPr/>
        </p:nvSpPr>
        <p:spPr>
          <a:xfrm>
            <a:off x="8082600" y="4527900"/>
            <a:ext cx="1061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Lato"/>
                <a:ea typeface="Lato"/>
                <a:cs typeface="Lato"/>
                <a:sym typeface="Lato"/>
              </a:rPr>
              <a:t>Classe 1^G 22/23</a:t>
            </a:r>
            <a:endParaRPr sz="1400" b="0" i="0" u="none" strike="noStrike" cap="none">
              <a:solidFill>
                <a:srgbClr val="000000"/>
              </a:solidFill>
              <a:latin typeface="Arial"/>
              <a:ea typeface="Arial"/>
              <a:cs typeface="Arial"/>
              <a:sym typeface="Arial"/>
            </a:endParaRPr>
          </a:p>
        </p:txBody>
      </p:sp>
      <p:sp>
        <p:nvSpPr>
          <p:cNvPr id="109" name="Google Shape;109;p5"/>
          <p:cNvSpPr txBox="1"/>
          <p:nvPr/>
        </p:nvSpPr>
        <p:spPr>
          <a:xfrm>
            <a:off x="3175900" y="230650"/>
            <a:ext cx="43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10" name="Google Shape;110;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676"/>
              <a:buFont typeface="Arial"/>
              <a:buNone/>
            </a:pPr>
            <a:r>
              <a:rPr lang="it" sz="1300" b="1">
                <a:solidFill>
                  <a:srgbClr val="000000"/>
                </a:solidFill>
                <a:latin typeface="Arial"/>
                <a:ea typeface="Arial"/>
                <a:cs typeface="Arial"/>
                <a:sym typeface="Arial"/>
              </a:rPr>
              <a:t>CHE COSA SIGNIFICA L’ART.9?</a:t>
            </a:r>
            <a:endParaRPr sz="1300" b="1">
              <a:solidFill>
                <a:srgbClr val="000000"/>
              </a:solidFill>
              <a:latin typeface="Arial"/>
              <a:ea typeface="Arial"/>
              <a:cs typeface="Arial"/>
              <a:sym typeface="Arial"/>
            </a:endParaRPr>
          </a:p>
          <a:p>
            <a:pPr marL="0" lvl="0" indent="0" algn="l" rtl="0">
              <a:lnSpc>
                <a:spcPct val="115000"/>
              </a:lnSpc>
              <a:spcBef>
                <a:spcPts val="1200"/>
              </a:spcBef>
              <a:spcAft>
                <a:spcPts val="0"/>
              </a:spcAft>
              <a:buSzPts val="1400"/>
              <a:buNone/>
            </a:pPr>
            <a:r>
              <a:rPr lang="it" sz="1300">
                <a:solidFill>
                  <a:srgbClr val="000000"/>
                </a:solidFill>
                <a:latin typeface="Arial"/>
                <a:ea typeface="Arial"/>
                <a:cs typeface="Arial"/>
                <a:sym typeface="Arial"/>
              </a:rPr>
              <a:t>Semplificandone il contenuto, si può dire che lo Stato vuole che la scienza, la tecnica, il patrimonio storico, il paesaggio e le opere d’arte siano considerati come beni da proteggere, promuovere e tutelare, garantendo che tutti i cittadini, consapevoli della loro importanza, vi portino rispetto.</a:t>
            </a:r>
            <a:endParaRPr sz="1300">
              <a:solidFill>
                <a:srgbClr val="000000"/>
              </a:solidFill>
              <a:latin typeface="Arial"/>
              <a:ea typeface="Arial"/>
              <a:cs typeface="Arial"/>
              <a:sym typeface="Arial"/>
            </a:endParaRPr>
          </a:p>
          <a:p>
            <a:pPr marL="0" lvl="0" indent="0" algn="l" rtl="0">
              <a:lnSpc>
                <a:spcPct val="115000"/>
              </a:lnSpc>
              <a:spcBef>
                <a:spcPts val="1200"/>
              </a:spcBef>
              <a:spcAft>
                <a:spcPts val="0"/>
              </a:spcAft>
              <a:buSzPts val="1400"/>
              <a:buNone/>
            </a:pPr>
            <a:r>
              <a:rPr lang="it" sz="1300" b="1">
                <a:solidFill>
                  <a:srgbClr val="000000"/>
                </a:solidFill>
                <a:latin typeface="Arial"/>
                <a:ea typeface="Arial"/>
                <a:cs typeface="Arial"/>
                <a:sym typeface="Arial"/>
              </a:rPr>
              <a:t>E IL 41?</a:t>
            </a:r>
            <a:endParaRPr sz="1300" b="1">
              <a:solidFill>
                <a:srgbClr val="000000"/>
              </a:solidFill>
              <a:latin typeface="Arial"/>
              <a:ea typeface="Arial"/>
              <a:cs typeface="Arial"/>
              <a:sym typeface="Arial"/>
            </a:endParaRPr>
          </a:p>
          <a:p>
            <a:pPr marL="0" lvl="0" indent="0" algn="l" rtl="0">
              <a:lnSpc>
                <a:spcPct val="115000"/>
              </a:lnSpc>
              <a:spcBef>
                <a:spcPts val="1200"/>
              </a:spcBef>
              <a:spcAft>
                <a:spcPts val="1200"/>
              </a:spcAft>
              <a:buSzPts val="1400"/>
              <a:buNone/>
            </a:pPr>
            <a:r>
              <a:rPr lang="it" sz="1300">
                <a:solidFill>
                  <a:srgbClr val="000000"/>
                </a:solidFill>
                <a:latin typeface="Arial"/>
                <a:ea typeface="Arial"/>
                <a:cs typeface="Arial"/>
                <a:sym typeface="Arial"/>
              </a:rPr>
              <a:t>Questo articolo ci vuole dire che i privati sono liberi di organizzare i mezzi impiegati nella produzione di beni e di servizi da vendere sul mercato, senza però danneggiare l’ambiente.</a:t>
            </a:r>
            <a:endParaRPr sz="1300">
              <a:solidFill>
                <a:srgbClr val="000000"/>
              </a:solidFill>
              <a:latin typeface="Arial"/>
              <a:ea typeface="Arial"/>
              <a:cs typeface="Arial"/>
              <a:sym typeface="Arial"/>
            </a:endParaRPr>
          </a:p>
        </p:txBody>
      </p:sp>
      <p:sp>
        <p:nvSpPr>
          <p:cNvPr id="111" name="Google Shape;111;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endParaRPr/>
          </a:p>
        </p:txBody>
      </p:sp>
      <p:pic>
        <p:nvPicPr>
          <p:cNvPr id="112" name="Google Shape;112;p5"/>
          <p:cNvPicPr preferRelativeResize="0"/>
          <p:nvPr/>
        </p:nvPicPr>
        <p:blipFill rotWithShape="1">
          <a:blip r:embed="rId4">
            <a:alphaModFix/>
          </a:blip>
          <a:srcRect/>
          <a:stretch/>
        </p:blipFill>
        <p:spPr>
          <a:xfrm>
            <a:off x="4832400" y="1152475"/>
            <a:ext cx="2035625" cy="3375425"/>
          </a:xfrm>
          <a:prstGeom prst="rect">
            <a:avLst/>
          </a:prstGeom>
          <a:noFill/>
          <a:ln w="38100" cap="flat" cmpd="sng">
            <a:solidFill>
              <a:srgbClr val="000000"/>
            </a:solidFill>
            <a:prstDash val="solid"/>
            <a:round/>
            <a:headEnd type="none" w="sm" len="sm"/>
            <a:tailEnd type="none" w="sm" len="sm"/>
          </a:ln>
        </p:spPr>
      </p:pic>
      <p:pic>
        <p:nvPicPr>
          <p:cNvPr id="113" name="Google Shape;113;p5"/>
          <p:cNvPicPr preferRelativeResize="0"/>
          <p:nvPr/>
        </p:nvPicPr>
        <p:blipFill rotWithShape="1">
          <a:blip r:embed="rId5">
            <a:alphaModFix/>
          </a:blip>
          <a:srcRect/>
          <a:stretch/>
        </p:blipFill>
        <p:spPr>
          <a:xfrm>
            <a:off x="6870175" y="1152475"/>
            <a:ext cx="1967800" cy="3375425"/>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86D768"/>
            </a:gs>
          </a:gsLst>
          <a:lin ang="5400012" scaled="0"/>
        </a:gradFill>
        <a:effectLst/>
      </p:bgPr>
    </p:bg>
    <p:spTree>
      <p:nvGrpSpPr>
        <p:cNvPr id="1" name="Shape 117"/>
        <p:cNvGrpSpPr/>
        <p:nvPr/>
      </p:nvGrpSpPr>
      <p:grpSpPr>
        <a:xfrm>
          <a:off x="0" y="0"/>
          <a:ext cx="0" cy="0"/>
          <a:chOff x="0" y="0"/>
          <a:chExt cx="0" cy="0"/>
        </a:xfrm>
      </p:grpSpPr>
      <p:pic>
        <p:nvPicPr>
          <p:cNvPr id="118" name="Google Shape;118;p6"/>
          <p:cNvPicPr preferRelativeResize="0"/>
          <p:nvPr/>
        </p:nvPicPr>
        <p:blipFill rotWithShape="1">
          <a:blip r:embed="rId3">
            <a:alphaModFix/>
          </a:blip>
          <a:srcRect/>
          <a:stretch/>
        </p:blipFill>
        <p:spPr>
          <a:xfrm>
            <a:off x="144650" y="129425"/>
            <a:ext cx="1815125" cy="673400"/>
          </a:xfrm>
          <a:prstGeom prst="rect">
            <a:avLst/>
          </a:prstGeom>
          <a:noFill/>
          <a:ln w="38100" cap="flat" cmpd="sng">
            <a:solidFill>
              <a:srgbClr val="000000"/>
            </a:solidFill>
            <a:prstDash val="solid"/>
            <a:round/>
            <a:headEnd type="none" w="sm" len="sm"/>
            <a:tailEnd type="none" w="sm" len="sm"/>
          </a:ln>
        </p:spPr>
      </p:pic>
      <p:sp>
        <p:nvSpPr>
          <p:cNvPr id="119" name="Google Shape;119;p6"/>
          <p:cNvSpPr txBox="1"/>
          <p:nvPr/>
        </p:nvSpPr>
        <p:spPr>
          <a:xfrm>
            <a:off x="8082600" y="4527900"/>
            <a:ext cx="1061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Lato"/>
                <a:ea typeface="Lato"/>
                <a:cs typeface="Lato"/>
                <a:sym typeface="Lato"/>
              </a:rPr>
              <a:t>Classe 1^G 22/23</a:t>
            </a:r>
            <a:endParaRPr sz="1400" b="0" i="0" u="none" strike="noStrike" cap="none">
              <a:solidFill>
                <a:srgbClr val="000000"/>
              </a:solidFill>
              <a:latin typeface="Arial"/>
              <a:ea typeface="Arial"/>
              <a:cs typeface="Arial"/>
              <a:sym typeface="Arial"/>
            </a:endParaRPr>
          </a:p>
        </p:txBody>
      </p:sp>
      <p:sp>
        <p:nvSpPr>
          <p:cNvPr id="120" name="Google Shape;120;p6"/>
          <p:cNvSpPr txBox="1"/>
          <p:nvPr/>
        </p:nvSpPr>
        <p:spPr>
          <a:xfrm>
            <a:off x="991975" y="5143500"/>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21" name="Google Shape;121;p6"/>
          <p:cNvSpPr txBox="1"/>
          <p:nvPr/>
        </p:nvSpPr>
        <p:spPr>
          <a:xfrm>
            <a:off x="3032950" y="188925"/>
            <a:ext cx="43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22" name="Google Shape;122;p6"/>
          <p:cNvSpPr txBox="1">
            <a:spLocks noGrp="1"/>
          </p:cNvSpPr>
          <p:nvPr>
            <p:ph type="title"/>
          </p:nvPr>
        </p:nvSpPr>
        <p:spPr>
          <a:xfrm>
            <a:off x="2699250" y="188925"/>
            <a:ext cx="3745500" cy="554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it" b="1"/>
              <a:t>I cambiamenti dell’art.9</a:t>
            </a:r>
            <a:endParaRPr b="1"/>
          </a:p>
          <a:p>
            <a:pPr marL="0" lvl="0" indent="0" algn="l" rtl="0">
              <a:lnSpc>
                <a:spcPct val="100000"/>
              </a:lnSpc>
              <a:spcBef>
                <a:spcPts val="0"/>
              </a:spcBef>
              <a:spcAft>
                <a:spcPts val="0"/>
              </a:spcAft>
              <a:buSzPct val="111111"/>
              <a:buNone/>
            </a:pPr>
            <a:endParaRPr/>
          </a:p>
        </p:txBody>
      </p:sp>
      <p:sp>
        <p:nvSpPr>
          <p:cNvPr id="123" name="Google Shape;123;p6"/>
          <p:cNvSpPr txBox="1">
            <a:spLocks noGrp="1"/>
          </p:cNvSpPr>
          <p:nvPr>
            <p:ph type="body" idx="1"/>
          </p:nvPr>
        </p:nvSpPr>
        <p:spPr>
          <a:xfrm>
            <a:off x="144650" y="1637325"/>
            <a:ext cx="4260300" cy="2433932"/>
          </a:xfrm>
          <a:prstGeom prst="rect">
            <a:avLst/>
          </a:prstGeom>
          <a:noFill/>
          <a:ln w="28575" cap="flat" cmpd="sng">
            <a:solidFill>
              <a:srgbClr val="BF9000"/>
            </a:solidFill>
            <a:prstDash val="dash"/>
            <a:round/>
            <a:headEnd type="none" w="sm" len="sm"/>
            <a:tailEnd type="none" w="sm" len="sm"/>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SzPct val="88888"/>
              <a:buNone/>
            </a:pPr>
            <a:r>
              <a:rPr lang="it" sz="6300">
                <a:solidFill>
                  <a:srgbClr val="000000"/>
                </a:solidFill>
              </a:rPr>
              <a:t>Con la modifica dell’art. 9, si è deciso di puntare sullo sviluppo e sulla tutela dell’ambiente e della biodiversità. La tutela di questi elementi deve tenere conto dei diritti delle generazioni future, prendendo un impegno ufficiale al fine di promuovere azioni volte a preservare la natura nella sua complessità, consapevoli dell’importanza che questa ricopre per il benessere di noi persone.</a:t>
            </a:r>
            <a:endParaRPr sz="6300">
              <a:solidFill>
                <a:srgbClr val="000000"/>
              </a:solidFill>
            </a:endParaRPr>
          </a:p>
          <a:p>
            <a:pPr marL="0" lvl="0" indent="0" algn="l" rtl="0">
              <a:lnSpc>
                <a:spcPct val="115000"/>
              </a:lnSpc>
              <a:spcBef>
                <a:spcPts val="1200"/>
              </a:spcBef>
              <a:spcAft>
                <a:spcPts val="0"/>
              </a:spcAft>
              <a:buSzPts val="1400"/>
              <a:buNone/>
            </a:pPr>
            <a:endParaRPr/>
          </a:p>
          <a:p>
            <a:pPr marL="0" lvl="0" indent="0" algn="l" rtl="0">
              <a:lnSpc>
                <a:spcPct val="115000"/>
              </a:lnSpc>
              <a:spcBef>
                <a:spcPts val="1200"/>
              </a:spcBef>
              <a:spcAft>
                <a:spcPts val="1200"/>
              </a:spcAft>
              <a:buSzPts val="1400"/>
              <a:buNone/>
            </a:pPr>
            <a:endParaRPr/>
          </a:p>
        </p:txBody>
      </p:sp>
      <p:sp>
        <p:nvSpPr>
          <p:cNvPr id="124" name="Google Shape;124;p6"/>
          <p:cNvSpPr txBox="1"/>
          <p:nvPr/>
        </p:nvSpPr>
        <p:spPr>
          <a:xfrm>
            <a:off x="7400950" y="-270775"/>
            <a:ext cx="5865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 name="Google Shape;125;p6"/>
          <p:cNvPicPr preferRelativeResize="0"/>
          <p:nvPr/>
        </p:nvPicPr>
        <p:blipFill rotWithShape="1">
          <a:blip r:embed="rId4">
            <a:alphaModFix/>
          </a:blip>
          <a:srcRect/>
          <a:stretch/>
        </p:blipFill>
        <p:spPr>
          <a:xfrm>
            <a:off x="4665450" y="1099046"/>
            <a:ext cx="4260300" cy="3015728"/>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3D85C6"/>
            </a:gs>
          </a:gsLst>
          <a:lin ang="5400012" scaled="0"/>
        </a:gradFill>
        <a:effectLst/>
      </p:bgPr>
    </p:bg>
    <p:spTree>
      <p:nvGrpSpPr>
        <p:cNvPr id="1" name="Shape 129"/>
        <p:cNvGrpSpPr/>
        <p:nvPr/>
      </p:nvGrpSpPr>
      <p:grpSpPr>
        <a:xfrm>
          <a:off x="0" y="0"/>
          <a:ext cx="0" cy="0"/>
          <a:chOff x="0" y="0"/>
          <a:chExt cx="0" cy="0"/>
        </a:xfrm>
      </p:grpSpPr>
      <p:pic>
        <p:nvPicPr>
          <p:cNvPr id="130" name="Google Shape;130;p7"/>
          <p:cNvPicPr preferRelativeResize="0"/>
          <p:nvPr/>
        </p:nvPicPr>
        <p:blipFill rotWithShape="1">
          <a:blip r:embed="rId3">
            <a:alphaModFix/>
          </a:blip>
          <a:srcRect/>
          <a:stretch/>
        </p:blipFill>
        <p:spPr>
          <a:xfrm>
            <a:off x="144650" y="129425"/>
            <a:ext cx="1815125" cy="673400"/>
          </a:xfrm>
          <a:prstGeom prst="rect">
            <a:avLst/>
          </a:prstGeom>
          <a:noFill/>
          <a:ln w="38100" cap="flat" cmpd="sng">
            <a:solidFill>
              <a:srgbClr val="000000"/>
            </a:solidFill>
            <a:prstDash val="solid"/>
            <a:round/>
            <a:headEnd type="none" w="sm" len="sm"/>
            <a:tailEnd type="none" w="sm" len="sm"/>
          </a:ln>
        </p:spPr>
      </p:pic>
      <p:sp>
        <p:nvSpPr>
          <p:cNvPr id="131" name="Google Shape;131;p7"/>
          <p:cNvSpPr txBox="1"/>
          <p:nvPr/>
        </p:nvSpPr>
        <p:spPr>
          <a:xfrm>
            <a:off x="8082600" y="4527900"/>
            <a:ext cx="1061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Lato"/>
                <a:ea typeface="Lato"/>
                <a:cs typeface="Lato"/>
                <a:sym typeface="Lato"/>
              </a:rPr>
              <a:t>Classe 1^G 22/23</a:t>
            </a:r>
            <a:endParaRPr sz="1400" b="0" i="0" u="none" strike="noStrike" cap="none">
              <a:solidFill>
                <a:srgbClr val="000000"/>
              </a:solidFill>
              <a:latin typeface="Arial"/>
              <a:ea typeface="Arial"/>
              <a:cs typeface="Arial"/>
              <a:sym typeface="Arial"/>
            </a:endParaRPr>
          </a:p>
        </p:txBody>
      </p:sp>
      <p:sp>
        <p:nvSpPr>
          <p:cNvPr id="132" name="Google Shape;132;p7"/>
          <p:cNvSpPr txBox="1"/>
          <p:nvPr/>
        </p:nvSpPr>
        <p:spPr>
          <a:xfrm>
            <a:off x="991975" y="5143500"/>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33" name="Google Shape;133;p7"/>
          <p:cNvSpPr txBox="1"/>
          <p:nvPr/>
        </p:nvSpPr>
        <p:spPr>
          <a:xfrm>
            <a:off x="3175900" y="230650"/>
            <a:ext cx="43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34" name="Google Shape;134;p7"/>
          <p:cNvSpPr txBox="1">
            <a:spLocks noGrp="1"/>
          </p:cNvSpPr>
          <p:nvPr>
            <p:ph type="title"/>
          </p:nvPr>
        </p:nvSpPr>
        <p:spPr>
          <a:xfrm>
            <a:off x="3502600" y="144400"/>
            <a:ext cx="3714600" cy="572700"/>
          </a:xfrm>
          <a:prstGeom prst="rect">
            <a:avLst/>
          </a:prstGeom>
          <a:noFill/>
          <a:ln w="38100" cap="flat" cmpd="sng">
            <a:solidFill>
              <a:srgbClr val="3D85C6"/>
            </a:solidFill>
            <a:prstDash val="dot"/>
            <a:round/>
            <a:headEnd type="none" w="sm" len="sm"/>
            <a:tailEnd type="none" w="sm" len="sm"/>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it" b="1"/>
              <a:t>Prima e dopo dell’art.9</a:t>
            </a:r>
            <a:endParaRPr b="1"/>
          </a:p>
        </p:txBody>
      </p:sp>
      <p:sp>
        <p:nvSpPr>
          <p:cNvPr id="135" name="Google Shape;135;p7"/>
          <p:cNvSpPr txBox="1">
            <a:spLocks noGrp="1"/>
          </p:cNvSpPr>
          <p:nvPr>
            <p:ph type="body" idx="1"/>
          </p:nvPr>
        </p:nvSpPr>
        <p:spPr>
          <a:xfrm>
            <a:off x="85800" y="1956550"/>
            <a:ext cx="3999900" cy="1232100"/>
          </a:xfrm>
          <a:prstGeom prst="rect">
            <a:avLst/>
          </a:prstGeom>
          <a:noFill/>
          <a:ln w="38100" cap="flat" cmpd="sng">
            <a:solidFill>
              <a:srgbClr val="3D85C6"/>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5000"/>
              </a:lnSpc>
              <a:spcBef>
                <a:spcPts val="0"/>
              </a:spcBef>
              <a:spcAft>
                <a:spcPts val="1200"/>
              </a:spcAft>
              <a:buSzPts val="1018"/>
              <a:buNone/>
            </a:pPr>
            <a:r>
              <a:rPr lang="it" sz="1600">
                <a:solidFill>
                  <a:srgbClr val="000000"/>
                </a:solidFill>
              </a:rPr>
              <a:t>“La Repubblica promuove lo sviluppo della cultura e la ricerca scientifica. Tutela il paesaggio e il patrimonio storico e artistico della Nazione”.</a:t>
            </a:r>
            <a:endParaRPr sz="1600">
              <a:solidFill>
                <a:srgbClr val="000000"/>
              </a:solidFill>
            </a:endParaRPr>
          </a:p>
        </p:txBody>
      </p:sp>
      <p:sp>
        <p:nvSpPr>
          <p:cNvPr id="136" name="Google Shape;136;p7"/>
          <p:cNvSpPr txBox="1">
            <a:spLocks noGrp="1"/>
          </p:cNvSpPr>
          <p:nvPr>
            <p:ph type="body" idx="2"/>
          </p:nvPr>
        </p:nvSpPr>
        <p:spPr>
          <a:xfrm>
            <a:off x="5058300" y="1956550"/>
            <a:ext cx="3999900" cy="1980600"/>
          </a:xfrm>
          <a:prstGeom prst="rect">
            <a:avLst/>
          </a:prstGeom>
          <a:noFill/>
          <a:ln w="38100" cap="flat" cmpd="sng">
            <a:solidFill>
              <a:srgbClr val="3D85C6"/>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1400"/>
              <a:buNone/>
            </a:pPr>
            <a:r>
              <a:rPr lang="it" sz="1600">
                <a:solidFill>
                  <a:schemeClr val="dk1"/>
                </a:solidFill>
              </a:rPr>
              <a:t>“La Repubblica promuove lo sviluppo della cultura e la ricerca scientifica. Tutela il paesaggio e il patrimonio storico e artistico della Nazione. Tutela l’ambiente, la biodiversità e gli ecosistemi, anche nell’interesse delle future generazioni. La  legge dello Stato disciplina i modi e le forme di tutela degli animali”.</a:t>
            </a:r>
            <a:endParaRPr sz="1600"/>
          </a:p>
        </p:txBody>
      </p:sp>
      <p:sp>
        <p:nvSpPr>
          <p:cNvPr id="137" name="Google Shape;137;p7"/>
          <p:cNvSpPr txBox="1"/>
          <p:nvPr/>
        </p:nvSpPr>
        <p:spPr>
          <a:xfrm>
            <a:off x="311675" y="1210350"/>
            <a:ext cx="3999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7"/>
          <p:cNvSpPr txBox="1"/>
          <p:nvPr/>
        </p:nvSpPr>
        <p:spPr>
          <a:xfrm>
            <a:off x="85800" y="1141188"/>
            <a:ext cx="39999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it" sz="1600" b="0" i="0" u="none" strike="noStrike" cap="none">
                <a:solidFill>
                  <a:srgbClr val="000000"/>
                </a:solidFill>
                <a:latin typeface="Arial"/>
                <a:ea typeface="Arial"/>
                <a:cs typeface="Arial"/>
                <a:sym typeface="Arial"/>
              </a:rPr>
              <a:t>PRIMA</a:t>
            </a:r>
            <a:endParaRPr sz="1600" b="0" i="0" u="none" strike="noStrike" cap="none">
              <a:solidFill>
                <a:srgbClr val="000000"/>
              </a:solidFill>
              <a:latin typeface="Arial"/>
              <a:ea typeface="Arial"/>
              <a:cs typeface="Arial"/>
              <a:sym typeface="Arial"/>
            </a:endParaRPr>
          </a:p>
        </p:txBody>
      </p:sp>
      <p:sp>
        <p:nvSpPr>
          <p:cNvPr id="139" name="Google Shape;139;p7"/>
          <p:cNvSpPr txBox="1"/>
          <p:nvPr/>
        </p:nvSpPr>
        <p:spPr>
          <a:xfrm>
            <a:off x="5735575" y="1121275"/>
            <a:ext cx="27432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it" sz="1600" b="0" i="0" u="none" strike="noStrike" cap="none">
                <a:solidFill>
                  <a:srgbClr val="000000"/>
                </a:solidFill>
                <a:latin typeface="Arial"/>
                <a:ea typeface="Arial"/>
                <a:cs typeface="Arial"/>
                <a:sym typeface="Arial"/>
              </a:rPr>
              <a:t>DOPO</a:t>
            </a:r>
            <a:endParaRPr sz="1600" b="0" i="0" u="none" strike="noStrike" cap="none">
              <a:solidFill>
                <a:srgbClr val="000000"/>
              </a:solidFill>
              <a:latin typeface="Arial"/>
              <a:ea typeface="Arial"/>
              <a:cs typeface="Arial"/>
              <a:sym typeface="Arial"/>
            </a:endParaRPr>
          </a:p>
        </p:txBody>
      </p:sp>
      <p:cxnSp>
        <p:nvCxnSpPr>
          <p:cNvPr id="140" name="Google Shape;140;p7"/>
          <p:cNvCxnSpPr/>
          <p:nvPr/>
        </p:nvCxnSpPr>
        <p:spPr>
          <a:xfrm>
            <a:off x="1959775" y="3188650"/>
            <a:ext cx="3094200" cy="421500"/>
          </a:xfrm>
          <a:prstGeom prst="bentConnector3">
            <a:avLst>
              <a:gd name="adj1" fmla="val 133"/>
            </a:avLst>
          </a:prstGeom>
          <a:noFill/>
          <a:ln w="38100" cap="flat" cmpd="sng">
            <a:solidFill>
              <a:srgbClr val="3D85C6"/>
            </a:solidFill>
            <a:prstDash val="solid"/>
            <a:round/>
            <a:headEnd type="none" w="sm" len="sm"/>
            <a:tailEnd type="triangle" w="med" len="med"/>
          </a:ln>
        </p:spPr>
      </p:cxnSp>
      <p:cxnSp>
        <p:nvCxnSpPr>
          <p:cNvPr id="141" name="Google Shape;141;p7"/>
          <p:cNvCxnSpPr/>
          <p:nvPr/>
        </p:nvCxnSpPr>
        <p:spPr>
          <a:xfrm>
            <a:off x="2085750" y="1500375"/>
            <a:ext cx="0" cy="366000"/>
          </a:xfrm>
          <a:prstGeom prst="straightConnector1">
            <a:avLst/>
          </a:prstGeom>
          <a:noFill/>
          <a:ln w="19050" cap="flat" cmpd="sng">
            <a:solidFill>
              <a:srgbClr val="3D85C6"/>
            </a:solidFill>
            <a:prstDash val="solid"/>
            <a:round/>
            <a:headEnd type="none" w="sm" len="sm"/>
            <a:tailEnd type="triangle" w="med" len="med"/>
          </a:ln>
        </p:spPr>
      </p:cxnSp>
      <p:cxnSp>
        <p:nvCxnSpPr>
          <p:cNvPr id="142" name="Google Shape;142;p7"/>
          <p:cNvCxnSpPr/>
          <p:nvPr/>
        </p:nvCxnSpPr>
        <p:spPr>
          <a:xfrm>
            <a:off x="7107175" y="1500375"/>
            <a:ext cx="0" cy="366000"/>
          </a:xfrm>
          <a:prstGeom prst="straightConnector1">
            <a:avLst/>
          </a:prstGeom>
          <a:noFill/>
          <a:ln w="19050" cap="flat" cmpd="sng">
            <a:solidFill>
              <a:srgbClr val="3D85C6"/>
            </a:solidFill>
            <a:prstDash val="solid"/>
            <a:round/>
            <a:headEnd type="none" w="sm" len="sm"/>
            <a:tailEnd type="triangle" w="med" len="med"/>
          </a:ln>
        </p:spPr>
      </p:cxnSp>
      <p:sp>
        <p:nvSpPr>
          <p:cNvPr id="143" name="Google Shape;143;p7"/>
          <p:cNvSpPr/>
          <p:nvPr/>
        </p:nvSpPr>
        <p:spPr>
          <a:xfrm>
            <a:off x="1567450" y="1175075"/>
            <a:ext cx="1006344" cy="325296"/>
          </a:xfrm>
          <a:prstGeom prst="flowChartTerminator">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7"/>
          <p:cNvSpPr/>
          <p:nvPr/>
        </p:nvSpPr>
        <p:spPr>
          <a:xfrm>
            <a:off x="6604000" y="1174175"/>
            <a:ext cx="1006344" cy="325296"/>
          </a:xfrm>
          <a:prstGeom prst="flowChartTerminator">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accent4"/>
            </a:gs>
          </a:gsLst>
          <a:lin ang="5400012" scaled="0"/>
        </a:gradFill>
        <a:effectLst/>
      </p:bgPr>
    </p:bg>
    <p:spTree>
      <p:nvGrpSpPr>
        <p:cNvPr id="1" name="Shape 148"/>
        <p:cNvGrpSpPr/>
        <p:nvPr/>
      </p:nvGrpSpPr>
      <p:grpSpPr>
        <a:xfrm>
          <a:off x="0" y="0"/>
          <a:ext cx="0" cy="0"/>
          <a:chOff x="0" y="0"/>
          <a:chExt cx="0" cy="0"/>
        </a:xfrm>
      </p:grpSpPr>
      <p:pic>
        <p:nvPicPr>
          <p:cNvPr id="149" name="Google Shape;149;p8"/>
          <p:cNvPicPr preferRelativeResize="0"/>
          <p:nvPr/>
        </p:nvPicPr>
        <p:blipFill rotWithShape="1">
          <a:blip r:embed="rId3">
            <a:alphaModFix/>
          </a:blip>
          <a:srcRect/>
          <a:stretch/>
        </p:blipFill>
        <p:spPr>
          <a:xfrm>
            <a:off x="144650" y="129425"/>
            <a:ext cx="1880225" cy="673400"/>
          </a:xfrm>
          <a:prstGeom prst="rect">
            <a:avLst/>
          </a:prstGeom>
          <a:noFill/>
          <a:ln w="38100" cap="flat" cmpd="sng">
            <a:solidFill>
              <a:srgbClr val="000000"/>
            </a:solidFill>
            <a:prstDash val="solid"/>
            <a:round/>
            <a:headEnd type="none" w="sm" len="sm"/>
            <a:tailEnd type="none" w="sm" len="sm"/>
          </a:ln>
        </p:spPr>
      </p:pic>
      <p:sp>
        <p:nvSpPr>
          <p:cNvPr id="150" name="Google Shape;150;p8"/>
          <p:cNvSpPr txBox="1"/>
          <p:nvPr/>
        </p:nvSpPr>
        <p:spPr>
          <a:xfrm>
            <a:off x="8082600" y="4527900"/>
            <a:ext cx="1061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Lato"/>
                <a:ea typeface="Lato"/>
                <a:cs typeface="Lato"/>
                <a:sym typeface="Lato"/>
              </a:rPr>
              <a:t>Classe 1^G 22/23</a:t>
            </a:r>
            <a:endParaRPr sz="1400" b="0" i="0" u="none" strike="noStrike" cap="none">
              <a:solidFill>
                <a:srgbClr val="000000"/>
              </a:solidFill>
              <a:latin typeface="Arial"/>
              <a:ea typeface="Arial"/>
              <a:cs typeface="Arial"/>
              <a:sym typeface="Arial"/>
            </a:endParaRPr>
          </a:p>
        </p:txBody>
      </p:sp>
      <p:sp>
        <p:nvSpPr>
          <p:cNvPr id="151" name="Google Shape;151;p8"/>
          <p:cNvSpPr txBox="1"/>
          <p:nvPr/>
        </p:nvSpPr>
        <p:spPr>
          <a:xfrm>
            <a:off x="991975" y="5143500"/>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52" name="Google Shape;152;p8"/>
          <p:cNvSpPr txBox="1"/>
          <p:nvPr/>
        </p:nvSpPr>
        <p:spPr>
          <a:xfrm>
            <a:off x="3379200" y="248500"/>
            <a:ext cx="43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53" name="Google Shape;153;p8"/>
          <p:cNvSpPr/>
          <p:nvPr/>
        </p:nvSpPr>
        <p:spPr>
          <a:xfrm>
            <a:off x="307700" y="1283050"/>
            <a:ext cx="3801600" cy="1707600"/>
          </a:xfrm>
          <a:prstGeom prst="flowChartAlternateProcess">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8"/>
          <p:cNvSpPr txBox="1"/>
          <p:nvPr/>
        </p:nvSpPr>
        <p:spPr>
          <a:xfrm>
            <a:off x="399050" y="1467250"/>
            <a:ext cx="3618900" cy="1339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it" sz="1500" b="0" i="0" u="none" strike="noStrike" cap="none">
                <a:solidFill>
                  <a:schemeClr val="dk1"/>
                </a:solidFill>
                <a:latin typeface="Arial"/>
                <a:ea typeface="Arial"/>
                <a:cs typeface="Arial"/>
                <a:sym typeface="Arial"/>
              </a:rPr>
              <a:t>“L’iniziativa economica privata è libera. Non può svolgersi in contrasto con l’utilità sociale o in modo da recare danno alla sicurezza, alla libertà, alla dignità umana.”</a:t>
            </a:r>
            <a:endParaRPr sz="1600" b="0" i="0" u="none" strike="noStrike" cap="none">
              <a:solidFill>
                <a:schemeClr val="dk1"/>
              </a:solidFill>
              <a:latin typeface="Arial"/>
              <a:ea typeface="Arial"/>
              <a:cs typeface="Arial"/>
              <a:sym typeface="Arial"/>
            </a:endParaRPr>
          </a:p>
        </p:txBody>
      </p:sp>
      <p:sp>
        <p:nvSpPr>
          <p:cNvPr id="155" name="Google Shape;155;p8"/>
          <p:cNvSpPr txBox="1"/>
          <p:nvPr/>
        </p:nvSpPr>
        <p:spPr>
          <a:xfrm>
            <a:off x="906725" y="904650"/>
            <a:ext cx="24804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it" sz="1700" b="1" i="0" u="none" strike="noStrike" cap="none">
                <a:solidFill>
                  <a:srgbClr val="FF9900"/>
                </a:solidFill>
                <a:latin typeface="Arial"/>
                <a:ea typeface="Arial"/>
                <a:cs typeface="Arial"/>
                <a:sym typeface="Arial"/>
              </a:rPr>
              <a:t>INIZIALMENTE</a:t>
            </a:r>
            <a:endParaRPr sz="1700" b="1" i="0" u="none" strike="noStrike" cap="none">
              <a:solidFill>
                <a:srgbClr val="FF9900"/>
              </a:solidFill>
              <a:latin typeface="Arial"/>
              <a:ea typeface="Arial"/>
              <a:cs typeface="Arial"/>
              <a:sym typeface="Arial"/>
            </a:endParaRPr>
          </a:p>
        </p:txBody>
      </p:sp>
      <p:sp>
        <p:nvSpPr>
          <p:cNvPr id="156" name="Google Shape;156;p8"/>
          <p:cNvSpPr/>
          <p:nvPr/>
        </p:nvSpPr>
        <p:spPr>
          <a:xfrm>
            <a:off x="5268100" y="2596800"/>
            <a:ext cx="3618900" cy="1931100"/>
          </a:xfrm>
          <a:prstGeom prst="flowChartAlternateProcess">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7" name="Google Shape;157;p8"/>
          <p:cNvCxnSpPr>
            <a:stCxn id="153" idx="2"/>
          </p:cNvCxnSpPr>
          <p:nvPr/>
        </p:nvCxnSpPr>
        <p:spPr>
          <a:xfrm rot="-5400000" flipH="1">
            <a:off x="2982350" y="2216800"/>
            <a:ext cx="648000" cy="2195700"/>
          </a:xfrm>
          <a:prstGeom prst="bentConnector2">
            <a:avLst/>
          </a:prstGeom>
          <a:noFill/>
          <a:ln w="38100" cap="flat" cmpd="sng">
            <a:solidFill>
              <a:srgbClr val="FF9900"/>
            </a:solidFill>
            <a:prstDash val="solid"/>
            <a:round/>
            <a:headEnd type="none" w="sm" len="sm"/>
            <a:tailEnd type="none" w="sm" len="sm"/>
          </a:ln>
        </p:spPr>
      </p:cxnSp>
      <p:cxnSp>
        <p:nvCxnSpPr>
          <p:cNvPr id="158" name="Google Shape;158;p8"/>
          <p:cNvCxnSpPr/>
          <p:nvPr/>
        </p:nvCxnSpPr>
        <p:spPr>
          <a:xfrm rot="10800000" flipH="1">
            <a:off x="4404100" y="3149325"/>
            <a:ext cx="864000" cy="489300"/>
          </a:xfrm>
          <a:prstGeom prst="bentConnector3">
            <a:avLst>
              <a:gd name="adj1" fmla="val 50000"/>
            </a:avLst>
          </a:prstGeom>
          <a:noFill/>
          <a:ln w="38100" cap="flat" cmpd="sng">
            <a:solidFill>
              <a:srgbClr val="FF9900"/>
            </a:solidFill>
            <a:prstDash val="solid"/>
            <a:round/>
            <a:headEnd type="none" w="sm" len="sm"/>
            <a:tailEnd type="triangle" w="med" len="med"/>
          </a:ln>
        </p:spPr>
      </p:cxnSp>
      <p:sp>
        <p:nvSpPr>
          <p:cNvPr id="159" name="Google Shape;159;p8"/>
          <p:cNvSpPr txBox="1"/>
          <p:nvPr/>
        </p:nvSpPr>
        <p:spPr>
          <a:xfrm>
            <a:off x="2024875" y="3169075"/>
            <a:ext cx="30000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it" sz="1700" b="1" i="0" u="none" strike="noStrike" cap="none">
                <a:solidFill>
                  <a:srgbClr val="FF9900"/>
                </a:solidFill>
                <a:latin typeface="Arial"/>
                <a:ea typeface="Arial"/>
                <a:cs typeface="Arial"/>
                <a:sym typeface="Arial"/>
              </a:rPr>
              <a:t>SUCCESSIVAMENTE</a:t>
            </a:r>
            <a:endParaRPr sz="1400" b="1" i="0" u="none" strike="noStrike" cap="none">
              <a:solidFill>
                <a:srgbClr val="FF9900"/>
              </a:solidFill>
              <a:latin typeface="Arial"/>
              <a:ea typeface="Arial"/>
              <a:cs typeface="Arial"/>
              <a:sym typeface="Arial"/>
            </a:endParaRPr>
          </a:p>
        </p:txBody>
      </p:sp>
      <p:sp>
        <p:nvSpPr>
          <p:cNvPr id="160" name="Google Shape;160;p8"/>
          <p:cNvSpPr txBox="1"/>
          <p:nvPr/>
        </p:nvSpPr>
        <p:spPr>
          <a:xfrm>
            <a:off x="5390100" y="2688300"/>
            <a:ext cx="3395100" cy="178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it" sz="1300" b="0" i="0" u="none" strike="noStrike" cap="none">
                <a:solidFill>
                  <a:srgbClr val="274E13"/>
                </a:solidFill>
                <a:latin typeface="Arial"/>
                <a:ea typeface="Arial"/>
                <a:cs typeface="Arial"/>
                <a:sym typeface="Arial"/>
              </a:rPr>
              <a:t>“</a:t>
            </a:r>
            <a:r>
              <a:rPr lang="it" sz="1300" b="0" i="0" u="none" strike="noStrike" cap="none">
                <a:solidFill>
                  <a:schemeClr val="dk1"/>
                </a:solidFill>
                <a:latin typeface="Arial"/>
                <a:ea typeface="Arial"/>
                <a:cs typeface="Arial"/>
                <a:sym typeface="Arial"/>
              </a:rPr>
              <a:t>L’iniziativa economica privata è libera. Non può svolgersi in contrasto con l’utilità sociale o in modo da recare danno alla sicurezza, alla libertà, alla dignità umana.  La legge determina i programmi e i controlli opportuni perché l’attività economica pubblica e privata possa essere indirizzata e coordinata a fini sociali </a:t>
            </a:r>
            <a:r>
              <a:rPr lang="it" sz="1300" b="0" i="1" u="none" strike="noStrike" cap="none">
                <a:solidFill>
                  <a:schemeClr val="dk1"/>
                </a:solidFill>
                <a:latin typeface="Arial"/>
                <a:ea typeface="Arial"/>
                <a:cs typeface="Arial"/>
                <a:sym typeface="Arial"/>
              </a:rPr>
              <a:t>e ambientali.”</a:t>
            </a:r>
            <a:endParaRPr sz="1400" b="0" i="1" u="none" strike="noStrike" cap="none">
              <a:solidFill>
                <a:schemeClr val="dk1"/>
              </a:solidFill>
              <a:latin typeface="Arial"/>
              <a:ea typeface="Arial"/>
              <a:cs typeface="Arial"/>
              <a:sym typeface="Arial"/>
            </a:endParaRPr>
          </a:p>
        </p:txBody>
      </p:sp>
      <p:sp>
        <p:nvSpPr>
          <p:cNvPr id="161" name="Google Shape;161;p8"/>
          <p:cNvSpPr/>
          <p:nvPr/>
        </p:nvSpPr>
        <p:spPr>
          <a:xfrm>
            <a:off x="2462075" y="206925"/>
            <a:ext cx="6505800" cy="518400"/>
          </a:xfrm>
          <a:prstGeom prst="flowChartAlternateProcess">
            <a:avLst/>
          </a:prstGeom>
          <a:noFill/>
          <a:ln w="38100" cap="flat" cmpd="sng">
            <a:solidFill>
              <a:srgbClr val="FF99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8"/>
          <p:cNvSpPr txBox="1"/>
          <p:nvPr/>
        </p:nvSpPr>
        <p:spPr>
          <a:xfrm>
            <a:off x="2461975" y="237425"/>
            <a:ext cx="6505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it" sz="1800" b="1" i="0" u="none" strike="noStrike" cap="none">
                <a:solidFill>
                  <a:srgbClr val="434343"/>
                </a:solidFill>
                <a:latin typeface="Arial"/>
                <a:ea typeface="Arial"/>
                <a:cs typeface="Arial"/>
                <a:sym typeface="Arial"/>
              </a:rPr>
              <a:t>LA MODIFICA DELL’ARTICOLO 41 DELLA COSTITUZIONE</a:t>
            </a:r>
            <a:endParaRPr sz="1800" b="1" i="0" u="none" strike="noStrike" cap="none">
              <a:solidFill>
                <a:srgbClr val="434343"/>
              </a:solidFill>
              <a:latin typeface="Arial"/>
              <a:ea typeface="Arial"/>
              <a:cs typeface="Arial"/>
              <a:sym typeface="Arial"/>
            </a:endParaRPr>
          </a:p>
        </p:txBody>
      </p:sp>
      <p:sp>
        <p:nvSpPr>
          <p:cNvPr id="163" name="Google Shape;163;p8"/>
          <p:cNvSpPr/>
          <p:nvPr/>
        </p:nvSpPr>
        <p:spPr>
          <a:xfrm>
            <a:off x="307700" y="4047675"/>
            <a:ext cx="4521474" cy="1000620"/>
          </a:xfrm>
          <a:prstGeom prst="flowChartTerminator">
            <a:avLst/>
          </a:prstGeom>
          <a:noFill/>
          <a:ln w="38100" cap="flat" cmpd="sng">
            <a:solidFill>
              <a:srgbClr val="FF9900"/>
            </a:solidFill>
            <a:prstDash val="lgDash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b="0" i="0" u="none" strike="noStrike" cap="none">
                <a:solidFill>
                  <a:schemeClr val="dk1"/>
                </a:solidFill>
                <a:latin typeface="Arial"/>
                <a:ea typeface="Arial"/>
                <a:cs typeface="Arial"/>
                <a:sym typeface="Arial"/>
              </a:rPr>
              <a:t>Pur essendo una modifica piccola, che può sfuggire ad una lettura distratta, in realtà questo rappresenta un grande passo in avanti per la Costituzione, poiché impone alla libertà di impresa il limite di rispettare l’ambiente.</a:t>
            </a:r>
            <a:endParaRPr sz="1300" b="0" i="0" u="none" strike="noStrike" cap="none">
              <a:solidFill>
                <a:srgbClr val="000000"/>
              </a:solidFill>
              <a:latin typeface="Arial"/>
              <a:ea typeface="Arial"/>
              <a:cs typeface="Arial"/>
              <a:sym typeface="Arial"/>
            </a:endParaRPr>
          </a:p>
        </p:txBody>
      </p:sp>
      <p:pic>
        <p:nvPicPr>
          <p:cNvPr id="164" name="Google Shape;164;p8"/>
          <p:cNvPicPr preferRelativeResize="0"/>
          <p:nvPr/>
        </p:nvPicPr>
        <p:blipFill rotWithShape="1">
          <a:blip r:embed="rId4">
            <a:alphaModFix/>
          </a:blip>
          <a:srcRect/>
          <a:stretch/>
        </p:blipFill>
        <p:spPr>
          <a:xfrm>
            <a:off x="5886900" y="969700"/>
            <a:ext cx="2195700" cy="1463700"/>
          </a:xfrm>
          <a:prstGeom prst="plus">
            <a:avLst>
              <a:gd name="adj" fmla="val 25000"/>
            </a:avLst>
          </a:prstGeom>
          <a:noFill/>
          <a:ln w="38100" cap="flat" cmpd="sng">
            <a:solidFill>
              <a:srgbClr val="FF99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FFFF00"/>
            </a:gs>
          </a:gsLst>
          <a:lin ang="5400012" scaled="0"/>
        </a:gradFill>
        <a:effectLst/>
      </p:bgPr>
    </p:bg>
    <p:spTree>
      <p:nvGrpSpPr>
        <p:cNvPr id="1" name="Shape 168"/>
        <p:cNvGrpSpPr/>
        <p:nvPr/>
      </p:nvGrpSpPr>
      <p:grpSpPr>
        <a:xfrm>
          <a:off x="0" y="0"/>
          <a:ext cx="0" cy="0"/>
          <a:chOff x="0" y="0"/>
          <a:chExt cx="0" cy="0"/>
        </a:xfrm>
      </p:grpSpPr>
      <p:pic>
        <p:nvPicPr>
          <p:cNvPr id="169" name="Google Shape;169;p9"/>
          <p:cNvPicPr preferRelativeResize="0"/>
          <p:nvPr/>
        </p:nvPicPr>
        <p:blipFill rotWithShape="1">
          <a:blip r:embed="rId3">
            <a:alphaModFix/>
          </a:blip>
          <a:srcRect/>
          <a:stretch/>
        </p:blipFill>
        <p:spPr>
          <a:xfrm>
            <a:off x="144650" y="129425"/>
            <a:ext cx="1815125" cy="673400"/>
          </a:xfrm>
          <a:prstGeom prst="rect">
            <a:avLst/>
          </a:prstGeom>
          <a:noFill/>
          <a:ln w="38100" cap="flat" cmpd="sng">
            <a:solidFill>
              <a:srgbClr val="000000"/>
            </a:solidFill>
            <a:prstDash val="solid"/>
            <a:round/>
            <a:headEnd type="none" w="sm" len="sm"/>
            <a:tailEnd type="none" w="sm" len="sm"/>
          </a:ln>
        </p:spPr>
      </p:pic>
      <p:sp>
        <p:nvSpPr>
          <p:cNvPr id="170" name="Google Shape;170;p9"/>
          <p:cNvSpPr txBox="1"/>
          <p:nvPr/>
        </p:nvSpPr>
        <p:spPr>
          <a:xfrm>
            <a:off x="8082600" y="4527900"/>
            <a:ext cx="1061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Lato"/>
                <a:ea typeface="Lato"/>
                <a:cs typeface="Lato"/>
                <a:sym typeface="Lato"/>
              </a:rPr>
              <a:t>Classe 1^G 22/23</a:t>
            </a:r>
            <a:endParaRPr sz="1400" b="0" i="0" u="none" strike="noStrike" cap="none">
              <a:solidFill>
                <a:srgbClr val="000000"/>
              </a:solidFill>
              <a:latin typeface="Arial"/>
              <a:ea typeface="Arial"/>
              <a:cs typeface="Arial"/>
              <a:sym typeface="Arial"/>
            </a:endParaRPr>
          </a:p>
        </p:txBody>
      </p:sp>
      <p:sp>
        <p:nvSpPr>
          <p:cNvPr id="171" name="Google Shape;171;p9"/>
          <p:cNvSpPr txBox="1"/>
          <p:nvPr/>
        </p:nvSpPr>
        <p:spPr>
          <a:xfrm>
            <a:off x="991975" y="5143500"/>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72" name="Google Shape;172;p9"/>
          <p:cNvSpPr txBox="1"/>
          <p:nvPr/>
        </p:nvSpPr>
        <p:spPr>
          <a:xfrm>
            <a:off x="3175900" y="230650"/>
            <a:ext cx="43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73" name="Google Shape;173;p9"/>
          <p:cNvSpPr/>
          <p:nvPr/>
        </p:nvSpPr>
        <p:spPr>
          <a:xfrm>
            <a:off x="2705925" y="280550"/>
            <a:ext cx="5624100" cy="498000"/>
          </a:xfrm>
          <a:prstGeom prst="homePlate">
            <a:avLst>
              <a:gd name="adj" fmla="val 50000"/>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 sz="1800" b="1" i="0" u="none" strike="noStrike" cap="none">
                <a:solidFill>
                  <a:srgbClr val="000000"/>
                </a:solidFill>
                <a:latin typeface="Arial"/>
                <a:ea typeface="Arial"/>
                <a:cs typeface="Arial"/>
                <a:sym typeface="Arial"/>
              </a:rPr>
              <a:t>LA TUTELA DELL'AMBIENTE E DEGLI ANIMALI </a:t>
            </a:r>
            <a:endParaRPr sz="1800" b="1" i="0" u="none" strike="noStrike" cap="none">
              <a:solidFill>
                <a:srgbClr val="000000"/>
              </a:solidFill>
              <a:latin typeface="Arial"/>
              <a:ea typeface="Arial"/>
              <a:cs typeface="Arial"/>
              <a:sym typeface="Arial"/>
            </a:endParaRPr>
          </a:p>
        </p:txBody>
      </p:sp>
      <p:sp>
        <p:nvSpPr>
          <p:cNvPr id="174" name="Google Shape;174;p9"/>
          <p:cNvSpPr/>
          <p:nvPr/>
        </p:nvSpPr>
        <p:spPr>
          <a:xfrm>
            <a:off x="203350" y="2013831"/>
            <a:ext cx="3648300" cy="2220900"/>
          </a:xfrm>
          <a:prstGeom prst="ellipse">
            <a:avLst/>
          </a:prstGeom>
          <a:noFill/>
          <a:ln w="38100" cap="flat"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50"/>
              <a:buFont typeface="Arial"/>
              <a:buNone/>
            </a:pPr>
            <a:r>
              <a:rPr lang="it" sz="1850" b="0" i="0" u="none" strike="noStrike" cap="none">
                <a:solidFill>
                  <a:srgbClr val="0C0C0F"/>
                </a:solidFill>
                <a:latin typeface="Lato"/>
                <a:ea typeface="Lato"/>
                <a:cs typeface="Lato"/>
                <a:sym typeface="Lato"/>
              </a:rPr>
              <a:t>Biodiversità, ecosistemi e animali. L'iniziativa economica non può svolgersi in contrasto con salute e ambiente.</a:t>
            </a:r>
            <a:endParaRPr sz="1600" b="0" i="0" u="none" strike="noStrike" cap="none">
              <a:solidFill>
                <a:srgbClr val="000000"/>
              </a:solidFill>
              <a:latin typeface="Arial"/>
              <a:ea typeface="Arial"/>
              <a:cs typeface="Arial"/>
              <a:sym typeface="Arial"/>
            </a:endParaRPr>
          </a:p>
        </p:txBody>
      </p:sp>
      <p:cxnSp>
        <p:nvCxnSpPr>
          <p:cNvPr id="175" name="Google Shape;175;p9"/>
          <p:cNvCxnSpPr>
            <a:stCxn id="174" idx="6"/>
            <a:endCxn id="176" idx="2"/>
          </p:cNvCxnSpPr>
          <p:nvPr/>
        </p:nvCxnSpPr>
        <p:spPr>
          <a:xfrm>
            <a:off x="3851650" y="3124281"/>
            <a:ext cx="1230900" cy="0"/>
          </a:xfrm>
          <a:prstGeom prst="straightConnector1">
            <a:avLst/>
          </a:prstGeom>
          <a:noFill/>
          <a:ln w="38100" cap="flat" cmpd="sng">
            <a:solidFill>
              <a:schemeClr val="dk2"/>
            </a:solidFill>
            <a:prstDash val="solid"/>
            <a:round/>
            <a:headEnd type="none" w="sm" len="sm"/>
            <a:tailEnd type="triangle" w="med" len="med"/>
          </a:ln>
        </p:spPr>
      </p:cxnSp>
      <p:sp>
        <p:nvSpPr>
          <p:cNvPr id="176" name="Google Shape;176;p9"/>
          <p:cNvSpPr/>
          <p:nvPr/>
        </p:nvSpPr>
        <p:spPr>
          <a:xfrm>
            <a:off x="5082600" y="1720625"/>
            <a:ext cx="3648300" cy="2807400"/>
          </a:xfrm>
          <a:prstGeom prst="ellipse">
            <a:avLst/>
          </a:prstGeom>
          <a:noFill/>
          <a:ln w="38100" cap="flat"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C0C0F"/>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r>
              <a:rPr lang="it" sz="1600" b="0" i="0" u="none" strike="noStrike" cap="none">
                <a:solidFill>
                  <a:srgbClr val="0C0C0F"/>
                </a:solidFill>
                <a:latin typeface="Lato"/>
                <a:ea typeface="Lato"/>
                <a:cs typeface="Lato"/>
                <a:sym typeface="Lato"/>
              </a:rPr>
              <a:t>Sulla Gazzetta Ufficiale n. 44 del 22 febbraio è stata pubblicata la Legge costituzionale 11 febbraio 2022, n. 1 , recante "Modifiche agli articoli 9 e 41 della Costituzione in materia di tutela dell'ambiente".</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50"/>
              <a:buFont typeface="Arial"/>
              <a:buNone/>
            </a:pPr>
            <a:endParaRPr sz="1650" b="0" i="0" u="none" strike="noStrike" cap="none">
              <a:solidFill>
                <a:srgbClr val="0C0C0F"/>
              </a:solidFill>
              <a:latin typeface="Lato"/>
              <a:ea typeface="Lato"/>
              <a:cs typeface="Lato"/>
              <a:sym typeface="Lato"/>
            </a:endParaRPr>
          </a:p>
        </p:txBody>
      </p:sp>
      <p:sp>
        <p:nvSpPr>
          <p:cNvPr id="177" name="Google Shape;177;p9"/>
          <p:cNvSpPr txBox="1"/>
          <p:nvPr/>
        </p:nvSpPr>
        <p:spPr>
          <a:xfrm>
            <a:off x="1095650" y="1196075"/>
            <a:ext cx="1700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Arial"/>
                <a:ea typeface="Arial"/>
                <a:cs typeface="Arial"/>
                <a:sym typeface="Arial"/>
              </a:rPr>
              <a:t>INTRODUZIONE </a:t>
            </a:r>
            <a:endParaRPr sz="1400" b="0" i="0" u="none" strike="noStrike" cap="none">
              <a:solidFill>
                <a:srgbClr val="000000"/>
              </a:solidFill>
              <a:latin typeface="Arial"/>
              <a:ea typeface="Arial"/>
              <a:cs typeface="Arial"/>
              <a:sym typeface="Arial"/>
            </a:endParaRPr>
          </a:p>
        </p:txBody>
      </p:sp>
      <p:sp>
        <p:nvSpPr>
          <p:cNvPr id="178" name="Google Shape;178;p9"/>
          <p:cNvSpPr txBox="1"/>
          <p:nvPr/>
        </p:nvSpPr>
        <p:spPr>
          <a:xfrm>
            <a:off x="4852675" y="1196088"/>
            <a:ext cx="4474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Arial"/>
                <a:ea typeface="Arial"/>
                <a:cs typeface="Arial"/>
                <a:sym typeface="Arial"/>
              </a:rPr>
              <a:t>MODIFICHE AGLI ARTICOLI E PUBBLICAZIONE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1148</Words>
  <Application>Microsoft Office PowerPoint</Application>
  <PresentationFormat>Presentazione su schermo (16:9)</PresentationFormat>
  <Paragraphs>68</Paragraphs>
  <Slides>13</Slides>
  <Notes>13</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13</vt:i4>
      </vt:variant>
    </vt:vector>
  </HeadingPairs>
  <TitlesOfParts>
    <vt:vector size="16" baseType="lpstr">
      <vt:lpstr>Lato</vt:lpstr>
      <vt:lpstr>Arial</vt:lpstr>
      <vt:lpstr>Simple Light</vt:lpstr>
      <vt:lpstr>Presentazione standard di PowerPoint</vt:lpstr>
      <vt:lpstr>Presentazione standard di PowerPoint</vt:lpstr>
      <vt:lpstr>I primi articoli della Costituzione sul patrimonio italiano</vt:lpstr>
      <vt:lpstr>Presentazione standard di PowerPoint</vt:lpstr>
      <vt:lpstr>Presentazione standard di PowerPoint</vt:lpstr>
      <vt:lpstr>I cambiamenti dell’art.9 </vt:lpstr>
      <vt:lpstr>Prima e dopo dell’art.9</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Matteo Basso</cp:lastModifiedBy>
  <cp:revision>1</cp:revision>
  <dcterms:modified xsi:type="dcterms:W3CDTF">2023-02-12T20:01:42Z</dcterms:modified>
</cp:coreProperties>
</file>